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6"/>
  </p:handoutMasterIdLst>
  <p:sldIdLst>
    <p:sldId id="4890" r:id="rId3"/>
    <p:sldId id="4909" r:id="rId5"/>
    <p:sldId id="259" r:id="rId6"/>
    <p:sldId id="4931" r:id="rId7"/>
    <p:sldId id="264" r:id="rId8"/>
    <p:sldId id="4925" r:id="rId9"/>
    <p:sldId id="266" r:id="rId10"/>
    <p:sldId id="4891" r:id="rId11"/>
    <p:sldId id="4927" r:id="rId12"/>
    <p:sldId id="267" r:id="rId13"/>
    <p:sldId id="268" r:id="rId14"/>
    <p:sldId id="4929"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EFBA"/>
    <a:srgbClr val="9ACCA7"/>
    <a:srgbClr val="6EC6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54" y="7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handoutMaster" Target="handoutMasters/handoutMaster1.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1C0B782F-4700-4156-A2DC-64DA7E25167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D1BE20BC-5A04-46F0-817B-83D12527B9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solidFill>
                  <a:prstClr val="black"/>
                </a:solidFill>
              </a:rPr>
            </a:fld>
            <a:endParaRPr 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solidFill>
                  <a:prstClr val="black"/>
                </a:solidFill>
              </a:rPr>
            </a:fld>
            <a:endParaRPr 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solidFill>
                  <a:prstClr val="black"/>
                </a:solidFill>
              </a:rPr>
            </a:fld>
            <a:endParaRPr 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usiness - Divider2">
    <p:spTree>
      <p:nvGrpSpPr>
        <p:cNvPr id="1" name=""/>
        <p:cNvGrpSpPr/>
        <p:nvPr/>
      </p:nvGrpSpPr>
      <p:grpSpPr>
        <a:xfrm>
          <a:off x="0" y="0"/>
          <a:ext cx="0" cy="0"/>
          <a:chOff x="0" y="0"/>
          <a:chExt cx="0" cy="0"/>
        </a:xfrm>
      </p:grpSpPr>
      <p:sp>
        <p:nvSpPr>
          <p:cNvPr id="28" name="Freeform 27"/>
          <p:cNvSpPr/>
          <p:nvPr userDrawn="1"/>
        </p:nvSpPr>
        <p:spPr>
          <a:xfrm>
            <a:off x="0" y="1"/>
            <a:ext cx="10318750" cy="6857999"/>
          </a:xfrm>
          <a:custGeom>
            <a:avLst/>
            <a:gdLst>
              <a:gd name="connsiteX0" fmla="*/ 0 w 10318750"/>
              <a:gd name="connsiteY0" fmla="*/ 0 h 6857999"/>
              <a:gd name="connsiteX1" fmla="*/ 4997450 w 10318750"/>
              <a:gd name="connsiteY1" fmla="*/ 0 h 6857999"/>
              <a:gd name="connsiteX2" fmla="*/ 10318750 w 10318750"/>
              <a:gd name="connsiteY2" fmla="*/ 6857999 h 6857999"/>
              <a:gd name="connsiteX3" fmla="*/ 4997450 w 10318750"/>
              <a:gd name="connsiteY3" fmla="*/ 6857999 h 6857999"/>
              <a:gd name="connsiteX4" fmla="*/ 0 w 10318750"/>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8750" h="6857999">
                <a:moveTo>
                  <a:pt x="0" y="0"/>
                </a:moveTo>
                <a:lnTo>
                  <a:pt x="4997450" y="0"/>
                </a:lnTo>
                <a:lnTo>
                  <a:pt x="10318750" y="6857999"/>
                </a:lnTo>
                <a:lnTo>
                  <a:pt x="4997450" y="6857999"/>
                </a:lnTo>
                <a:lnTo>
                  <a:pt x="0" y="6857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rial" panose="020B0604020202020204" pitchFamily="34" charset="0"/>
            </a:endParaRPr>
          </a:p>
        </p:txBody>
      </p:sp>
      <p:sp>
        <p:nvSpPr>
          <p:cNvPr id="2" name="Title 1"/>
          <p:cNvSpPr>
            <a:spLocks noGrp="1"/>
          </p:cNvSpPr>
          <p:nvPr>
            <p:ph type="ctrTitle"/>
          </p:nvPr>
        </p:nvSpPr>
        <p:spPr>
          <a:xfrm>
            <a:off x="119336" y="2915445"/>
            <a:ext cx="6984776" cy="2387600"/>
          </a:xfrm>
        </p:spPr>
        <p:txBody>
          <a:bodyPr vert="horz" lIns="91440" tIns="45720" rIns="91440" bIns="45720" rtlCol="0" anchor="b">
            <a:normAutofit/>
          </a:bodyPr>
          <a:lstStyle>
            <a:lvl1pPr algn="ctr">
              <a:defRPr lang="en-US" sz="6000">
                <a:solidFill>
                  <a:srgbClr val="2E2828"/>
                </a:solidFill>
              </a:defRPr>
            </a:lvl1pPr>
          </a:lstStyle>
          <a:p>
            <a:pPr marL="0" lvl="0"/>
            <a:r>
              <a:rPr lang="en-US"/>
              <a:t>Click to edit Master title style</a:t>
            </a:r>
            <a:endParaRPr lang="en-US"/>
          </a:p>
        </p:txBody>
      </p:sp>
      <p:sp>
        <p:nvSpPr>
          <p:cNvPr id="3" name="Subtitle 2"/>
          <p:cNvSpPr>
            <a:spLocks noGrp="1"/>
          </p:cNvSpPr>
          <p:nvPr>
            <p:ph type="subTitle" idx="1"/>
          </p:nvPr>
        </p:nvSpPr>
        <p:spPr>
          <a:xfrm>
            <a:off x="119336" y="5330033"/>
            <a:ext cx="6984776" cy="906567"/>
          </a:xfrm>
        </p:spPr>
        <p:txBody>
          <a:bodyPr vert="horz" lIns="91440" tIns="45720" rIns="91440" bIns="45720" rtlCol="0">
            <a:normAutofit/>
          </a:bodyPr>
          <a:lstStyle>
            <a:lvl1pPr algn="ctr">
              <a:defRPr lang="en-US" sz="2400" dirty="0">
                <a:solidFill>
                  <a:srgbClr val="8FADC7"/>
                </a:solidFill>
              </a:defRPr>
            </a:lvl1pPr>
          </a:lstStyle>
          <a:p>
            <a:pPr marL="0" lvl="0" indent="0">
              <a:buNone/>
            </a:pPr>
            <a:r>
              <a:rPr lang="en-US" dirty="0"/>
              <a:t>Click to edit Master subtitle style</a:t>
            </a:r>
            <a:endParaRPr lang="en-US" dirty="0"/>
          </a:p>
        </p:txBody>
      </p:sp>
      <p:sp>
        <p:nvSpPr>
          <p:cNvPr id="4" name="Date Placeholder 3"/>
          <p:cNvSpPr>
            <a:spLocks noGrp="1"/>
          </p:cNvSpPr>
          <p:nvPr>
            <p:ph type="dt" sz="half" idx="10"/>
          </p:nvPr>
        </p:nvSpPr>
        <p:spPr>
          <a:xfrm>
            <a:off x="114670" y="6356350"/>
            <a:ext cx="1410226" cy="365125"/>
          </a:xfrm>
        </p:spPr>
        <p:txBody>
          <a:bodyPr/>
          <a:lstStyle/>
          <a:p>
            <a:fld id="{1B94E2D5-6837-445E-B623-7F92FCF6CC71}" type="datetimeFigureOut">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11"/>
          </p:nvPr>
        </p:nvSpPr>
        <p:spPr>
          <a:xfrm>
            <a:off x="2984499" y="6356350"/>
            <a:ext cx="4114800" cy="365125"/>
          </a:xfrm>
        </p:spPr>
        <p:txBody>
          <a:bodyPr/>
          <a:lstStyle>
            <a:lvl1pPr algn="r">
              <a:defRPr/>
            </a:lvl1pPr>
          </a:lstStyle>
          <a:p>
            <a:endParaRPr 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8401050" y="1905000"/>
            <a:ext cx="2552700" cy="3028950"/>
          </a:xfrm>
          <a:prstGeom prst="rect">
            <a:avLst/>
          </a:prstGeom>
          <a:solidFill>
            <a:schemeClr val="bg1">
              <a:lumMod val="85000"/>
            </a:schemeClr>
          </a:solidFill>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defRPr>
            </a:lvl1pPr>
          </a:lstStyle>
          <a:p>
            <a:fld id="{2F6A5BD4-F9ED-4ACB-9580-A6557E85D70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defRPr>
            </a:lvl1pPr>
          </a:lstStyle>
          <a:p>
            <a:fld id="{D1E539E8-C7B9-4228-A83C-2150EFEFFC1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4.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0.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3.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3.xml"/><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3.xml"/><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4" y="283"/>
            <a:ext cx="12190992" cy="6857433"/>
          </a:xfrm>
          <a:prstGeom prst="rect">
            <a:avLst/>
          </a:prstGeom>
          <a:solidFill>
            <a:schemeClr val="bg1"/>
          </a:solidFill>
        </p:spPr>
      </p:pic>
      <p:sp>
        <p:nvSpPr>
          <p:cNvPr id="26" name="稻壳天启设计，盗取必究。"/>
          <p:cNvSpPr txBox="1"/>
          <p:nvPr/>
        </p:nvSpPr>
        <p:spPr>
          <a:xfrm>
            <a:off x="2047875" y="2111375"/>
            <a:ext cx="5661660" cy="1014730"/>
          </a:xfrm>
          <a:prstGeom prst="rect">
            <a:avLst/>
          </a:prstGeom>
          <a:noFill/>
          <a:ln w="9525">
            <a:noFill/>
          </a:ln>
          <a:effectLst>
            <a:outerShdw blurRad="50800" dist="50800" dir="5400000" sx="1000" sy="1000" algn="ctr" rotWithShape="0">
              <a:srgbClr val="000000"/>
            </a:outerShdw>
          </a:effectLst>
        </p:spPr>
        <p:txBody>
          <a:bodyPr wrap="square" anchor="t">
            <a:spAutoFit/>
          </a:bodyPr>
          <a:lstStyle/>
          <a:p>
            <a:pPr>
              <a:buFont typeface="Arial" panose="020B0604020202020204" pitchFamily="34" charset="0"/>
            </a:pPr>
            <a:endParaRPr lang="en-US" sz="6000" b="1" dirty="0">
              <a:solidFill>
                <a:srgbClr val="9ACCA7"/>
              </a:solidFill>
              <a:latin typeface="Arial" panose="020B0604020202020204" pitchFamily="34" charset="0"/>
              <a:ea typeface="Arial" panose="020B0604020202020204" pitchFamily="34" charset="0"/>
            </a:endParaRPr>
          </a:p>
        </p:txBody>
      </p:sp>
      <p:sp>
        <p:nvSpPr>
          <p:cNvPr id="27" name="矩形 26"/>
          <p:cNvSpPr/>
          <p:nvPr/>
        </p:nvSpPr>
        <p:spPr>
          <a:xfrm>
            <a:off x="1128395" y="2065020"/>
            <a:ext cx="8482330" cy="1445260"/>
          </a:xfrm>
          <a:prstGeom prst="rect">
            <a:avLst/>
          </a:prstGeom>
          <a:effectLst>
            <a:outerShdw blurRad="50800" dist="50800" dir="5400000" sx="1000" sy="1000" algn="ctr" rotWithShape="0">
              <a:srgbClr val="000000"/>
            </a:outerShdw>
          </a:effectLst>
        </p:spPr>
        <p:txBody>
          <a:bodyPr wrap="square">
            <a:spAutoFit/>
          </a:bodyPr>
          <a:lstStyle/>
          <a:p>
            <a:r>
              <a:rPr lang="en-IN" altLang="zh-CN" sz="4400" b="1" dirty="0">
                <a:solidFill>
                  <a:srgbClr val="9ACCA7"/>
                </a:solidFill>
                <a:latin typeface="Arial" panose="020B0604020202020204" pitchFamily="34" charset="0"/>
                <a:ea typeface="Arial" panose="020B0604020202020204" pitchFamily="34" charset="0"/>
              </a:rPr>
              <a:t>FINANCIAL FORECASTING </a:t>
            </a:r>
            <a:endParaRPr lang="en-IN" altLang="zh-CN" sz="4400" b="1" dirty="0">
              <a:solidFill>
                <a:srgbClr val="9ACCA7"/>
              </a:solidFill>
              <a:latin typeface="Arial" panose="020B0604020202020204" pitchFamily="34" charset="0"/>
              <a:ea typeface="Arial" panose="020B0604020202020204" pitchFamily="34" charset="0"/>
            </a:endParaRPr>
          </a:p>
          <a:p>
            <a:r>
              <a:rPr lang="en-IN" altLang="zh-CN" sz="4400" b="1" dirty="0">
                <a:solidFill>
                  <a:srgbClr val="9ACCA7"/>
                </a:solidFill>
                <a:latin typeface="Arial" panose="020B0604020202020204" pitchFamily="34" charset="0"/>
                <a:ea typeface="Arial" panose="020B0604020202020204" pitchFamily="34" charset="0"/>
              </a:rPr>
              <a:t>USING POWER BI</a:t>
            </a:r>
            <a:endParaRPr lang="en-IN" altLang="zh-CN" sz="4400" b="1" dirty="0">
              <a:solidFill>
                <a:srgbClr val="9ACCA7"/>
              </a:solidFill>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p:cNvPicPr>
            <a:picLocks noChangeAspect="1"/>
          </p:cNvPicPr>
          <p:nvPr/>
        </p:nvPicPr>
        <p:blipFill>
          <a:blip r:embed="rId1"/>
          <a:stretch>
            <a:fillRect/>
          </a:stretch>
        </p:blipFill>
        <p:spPr>
          <a:xfrm rot="10800000" flipH="1" flipV="1">
            <a:off x="9277714" y="5724667"/>
            <a:ext cx="2914286" cy="1133333"/>
          </a:xfrm>
          <a:prstGeom prst="rect">
            <a:avLst/>
          </a:prstGeom>
        </p:spPr>
      </p:pic>
      <p:pic>
        <p:nvPicPr>
          <p:cNvPr id="41" name="Picture 40" descr="Screenshot 2024-12-02 130651"/>
          <p:cNvPicPr>
            <a:picLocks noChangeAspect="1"/>
          </p:cNvPicPr>
          <p:nvPr/>
        </p:nvPicPr>
        <p:blipFill>
          <a:blip r:embed="rId2"/>
          <a:stretch>
            <a:fillRect/>
          </a:stretch>
        </p:blipFill>
        <p:spPr>
          <a:xfrm>
            <a:off x="0" y="963930"/>
            <a:ext cx="12192000" cy="5784850"/>
          </a:xfrm>
          <a:prstGeom prst="rect">
            <a:avLst/>
          </a:prstGeom>
        </p:spPr>
      </p:pic>
      <p:sp>
        <p:nvSpPr>
          <p:cNvPr id="43" name="矩形 16"/>
          <p:cNvSpPr/>
          <p:nvPr/>
        </p:nvSpPr>
        <p:spPr>
          <a:xfrm>
            <a:off x="3682365" y="365760"/>
            <a:ext cx="4251325" cy="401955"/>
          </a:xfrm>
          <a:prstGeom prst="rect">
            <a:avLst/>
          </a:prstGeom>
          <a:solidFill>
            <a:srgbClr val="9ACCA7"/>
          </a:solidFill>
        </p:spPr>
        <p:txBody>
          <a:bodyPr wrap="square">
            <a:noAutofit/>
          </a:bodyPr>
          <a:p>
            <a:pPr algn="ctr"/>
            <a:r>
              <a:rPr lang="en-US" altLang="en-US" b="1" dirty="0">
                <a:solidFill>
                  <a:schemeClr val="bg1"/>
                </a:solidFill>
                <a:latin typeface="Arial" panose="020B0604020202020204" pitchFamily="34" charset="0"/>
                <a:ea typeface="Arial" panose="020B0604020202020204" pitchFamily="34" charset="0"/>
              </a:rPr>
              <a:t>Financial Forecast Dashboard</a:t>
            </a:r>
            <a:endParaRPr lang="en-US" altLang="en-US" b="1" dirty="0">
              <a:solidFill>
                <a:schemeClr val="bg1"/>
              </a:solidFill>
              <a:latin typeface="Arial" panose="020B0604020202020204" pitchFamily="34" charset="0"/>
              <a:ea typeface="Arial" panose="020B0604020202020204" pitchFamily="34" charset="0"/>
            </a:endParaRPr>
          </a:p>
          <a:p>
            <a:pPr algn="ctr"/>
            <a:endParaRPr lang="en-US" altLang="en-US" b="1" dirty="0">
              <a:solidFill>
                <a:schemeClr val="bg1"/>
              </a:solidFill>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1"/>
          <a:stretch>
            <a:fillRect/>
          </a:stretch>
        </p:blipFill>
        <p:spPr>
          <a:xfrm rot="10800000">
            <a:off x="0" y="0"/>
            <a:ext cx="2914286" cy="1133333"/>
          </a:xfrm>
          <a:prstGeom prst="rect">
            <a:avLst/>
          </a:prstGeom>
        </p:spPr>
      </p:pic>
      <p:sp>
        <p:nvSpPr>
          <p:cNvPr id="43" name="矩形 16"/>
          <p:cNvSpPr/>
          <p:nvPr/>
        </p:nvSpPr>
        <p:spPr>
          <a:xfrm>
            <a:off x="3682365" y="365760"/>
            <a:ext cx="4251325" cy="767080"/>
          </a:xfrm>
          <a:prstGeom prst="rect">
            <a:avLst/>
          </a:prstGeom>
          <a:solidFill>
            <a:srgbClr val="9ACCA7"/>
          </a:solidFill>
        </p:spPr>
        <p:txBody>
          <a:bodyPr wrap="square">
            <a:noAutofit/>
          </a:bodyPr>
          <a:p>
            <a:pPr algn="ctr"/>
            <a:r>
              <a:rPr lang="en-IN" altLang="en-US" sz="4000" b="1" dirty="0">
                <a:solidFill>
                  <a:schemeClr val="bg1"/>
                </a:solidFill>
                <a:latin typeface="Arial" panose="020B0604020202020204" pitchFamily="34" charset="0"/>
                <a:ea typeface="Arial" panose="020B0604020202020204" pitchFamily="34" charset="0"/>
              </a:rPr>
              <a:t>Conclusion</a:t>
            </a:r>
            <a:endParaRPr lang="en-US" altLang="en-US" sz="4000" b="1" dirty="0">
              <a:solidFill>
                <a:schemeClr val="bg1"/>
              </a:solidFill>
              <a:latin typeface="Arial" panose="020B0604020202020204" pitchFamily="34" charset="0"/>
              <a:ea typeface="Arial" panose="020B0604020202020204" pitchFamily="34" charset="0"/>
            </a:endParaRPr>
          </a:p>
          <a:p>
            <a:pPr algn="ctr"/>
            <a:endParaRPr lang="en-US" altLang="en-US" sz="4000" b="1" dirty="0">
              <a:solidFill>
                <a:schemeClr val="bg1"/>
              </a:solidFill>
              <a:latin typeface="Arial" panose="020B0604020202020204" pitchFamily="34" charset="0"/>
              <a:ea typeface="Arial" panose="020B0604020202020204" pitchFamily="34" charset="0"/>
            </a:endParaRPr>
          </a:p>
        </p:txBody>
      </p:sp>
      <p:sp>
        <p:nvSpPr>
          <p:cNvPr id="2" name="Text Box 1"/>
          <p:cNvSpPr txBox="1"/>
          <p:nvPr/>
        </p:nvSpPr>
        <p:spPr>
          <a:xfrm>
            <a:off x="1599565" y="1614805"/>
            <a:ext cx="8993505" cy="4058920"/>
          </a:xfrm>
          <a:prstGeom prst="rect">
            <a:avLst/>
          </a:prstGeom>
          <a:noFill/>
        </p:spPr>
        <p:txBody>
          <a:bodyPr wrap="square" rtlCol="0">
            <a:noAutofit/>
          </a:bodyPr>
          <a:p>
            <a:pPr marL="285750" indent="-285750">
              <a:buFont typeface="Arial" panose="020B0604020202020204" pitchFamily="34" charset="0"/>
              <a:buChar char="•"/>
            </a:pPr>
            <a:r>
              <a:rPr lang="en-US" altLang="en-US" sz="2400">
                <a:latin typeface="Arial" panose="020B0604020202020204" pitchFamily="34" charset="0"/>
                <a:cs typeface="Arial" panose="020B0604020202020204" pitchFamily="34" charset="0"/>
              </a:rPr>
              <a:t>Financial forecasting is a vital tool for strategic business growth, providing insights into revenue, profitability, and cost optimization.</a:t>
            </a:r>
            <a:endParaRPr lang="en-US" altLang="en-US" sz="24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en-US" sz="2400">
                <a:latin typeface="Arial" panose="020B0604020202020204" pitchFamily="34" charset="0"/>
                <a:cs typeface="Arial" panose="020B0604020202020204" pitchFamily="34" charset="0"/>
              </a:rPr>
              <a:t>Leveraging tools like Power BI ensures dynamic, actionable, and data-backed decision-making.</a:t>
            </a:r>
            <a:endParaRPr lang="en-US" altLang="en-US" sz="24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en-US" sz="2400">
                <a:latin typeface="Arial" panose="020B0604020202020204" pitchFamily="34" charset="0"/>
                <a:cs typeface="Arial" panose="020B0604020202020204" pitchFamily="34" charset="0"/>
              </a:rPr>
              <a:t>Prioritize high-growth revenue streams.</a:t>
            </a:r>
            <a:endParaRPr lang="en-US" altLang="en-US" sz="24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en-US" sz="2400">
                <a:latin typeface="Arial" panose="020B0604020202020204" pitchFamily="34" charset="0"/>
                <a:cs typeface="Arial" panose="020B0604020202020204" pitchFamily="34" charset="0"/>
              </a:rPr>
              <a:t>Optimize discounts to maintain profitability.</a:t>
            </a:r>
            <a:endParaRPr lang="en-US" altLang="en-US" sz="24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en-US" sz="2400">
                <a:latin typeface="Arial" panose="020B0604020202020204" pitchFamily="34" charset="0"/>
                <a:cs typeface="Arial" panose="020B0604020202020204" pitchFamily="34" charset="0"/>
              </a:rPr>
              <a:t>Prepare for seasonal demand and implement cost-saving measures.</a:t>
            </a:r>
            <a:endParaRPr lang="en-US" altLang="en-US" sz="24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en-US" sz="2400">
                <a:latin typeface="Arial" panose="020B0604020202020204" pitchFamily="34" charset="0"/>
                <a:cs typeface="Arial" panose="020B0604020202020204" pitchFamily="34" charset="0"/>
              </a:rPr>
              <a:t>Let’s act on these insights to drive our organization forward with confidence and achieve long-term financial stability.</a:t>
            </a:r>
            <a:endParaRPr lang="en-US" sz="240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 name="矩形 12"/>
          <p:cNvSpPr/>
          <p:nvPr/>
        </p:nvSpPr>
        <p:spPr>
          <a:xfrm>
            <a:off x="2913380" y="2499360"/>
            <a:ext cx="6128385" cy="929640"/>
          </a:xfrm>
          <a:prstGeom prst="rect">
            <a:avLst/>
          </a:prstGeom>
          <a:solidFill>
            <a:srgbClr val="FCEFBA"/>
          </a:solidFill>
        </p:spPr>
        <p:txBody>
          <a:bodyPr wrap="square">
            <a:noAutofit/>
          </a:bodyPr>
          <a:p>
            <a:pPr algn="ctr">
              <a:buFont typeface="Arial" panose="020B0604020202020204" pitchFamily="34" charset="0"/>
            </a:pPr>
            <a:r>
              <a:rPr lang="en-IN" altLang="zh-CN" sz="5400" b="1" dirty="0">
                <a:solidFill>
                  <a:srgbClr val="9ACCA7"/>
                </a:solidFill>
                <a:latin typeface="Arial" panose="020B0604020202020204" pitchFamily="34" charset="0"/>
                <a:ea typeface="Arial" panose="020B0604020202020204" pitchFamily="34" charset="0"/>
              </a:rPr>
              <a:t>THANK YOU</a:t>
            </a:r>
            <a:endParaRPr lang="en-IN" altLang="zh-CN" sz="5400" b="1" dirty="0">
              <a:solidFill>
                <a:srgbClr val="9ACCA7"/>
              </a:solidFill>
              <a:latin typeface="Arial" panose="020B0604020202020204" pitchFamily="34" charset="0"/>
              <a:ea typeface="Arial" panose="020B0604020202020204" pitchFamily="34" charset="0"/>
            </a:endParaRPr>
          </a:p>
          <a:p>
            <a:pPr algn="ctr">
              <a:buFont typeface="Arial" panose="020B0604020202020204" pitchFamily="34" charset="0"/>
            </a:pPr>
            <a:endParaRPr lang="en-IN" altLang="zh-CN" sz="5400" b="1" dirty="0">
              <a:solidFill>
                <a:srgbClr val="9ACCA7"/>
              </a:solidFill>
              <a:latin typeface="Arial" panose="020B0604020202020204" pitchFamily="34" charset="0"/>
              <a:ea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1" y="283"/>
            <a:ext cx="12190992" cy="6857433"/>
          </a:xfrm>
          <a:prstGeom prst="rect">
            <a:avLst/>
          </a:prstGeom>
          <a:solidFill>
            <a:schemeClr val="bg1"/>
          </a:solidFill>
        </p:spPr>
      </p:pic>
      <p:sp>
        <p:nvSpPr>
          <p:cNvPr id="27" name="矩形 26"/>
          <p:cNvSpPr/>
          <p:nvPr/>
        </p:nvSpPr>
        <p:spPr>
          <a:xfrm>
            <a:off x="534892" y="436850"/>
            <a:ext cx="3163570" cy="768350"/>
          </a:xfrm>
          <a:prstGeom prst="rect">
            <a:avLst/>
          </a:prstGeom>
          <a:effectLst>
            <a:outerShdw blurRad="50800" dist="50800" dir="5400000" sx="1000" sy="1000" algn="ctr" rotWithShape="0">
              <a:srgbClr val="000000"/>
            </a:outerShdw>
          </a:effectLst>
        </p:spPr>
        <p:txBody>
          <a:bodyPr wrap="none">
            <a:spAutoFit/>
          </a:bodyPr>
          <a:p>
            <a:r>
              <a:rPr lang="en-IN" altLang="zh-CN" sz="4400" b="1" dirty="0">
                <a:solidFill>
                  <a:srgbClr val="9ACCA7"/>
                </a:solidFill>
                <a:latin typeface="Arial" panose="020B0604020202020204" pitchFamily="34" charset="0"/>
                <a:ea typeface="Arial" panose="020B0604020202020204" pitchFamily="34" charset="0"/>
              </a:rPr>
              <a:t>OUR TEAM</a:t>
            </a:r>
            <a:endParaRPr lang="en-IN" altLang="zh-CN" sz="4400" b="1" dirty="0">
              <a:solidFill>
                <a:srgbClr val="9ACCA7"/>
              </a:solidFill>
              <a:latin typeface="Arial" panose="020B0604020202020204" pitchFamily="34" charset="0"/>
              <a:ea typeface="Arial" panose="020B0604020202020204" pitchFamily="34" charset="0"/>
            </a:endParaRPr>
          </a:p>
        </p:txBody>
      </p:sp>
      <p:grpSp>
        <p:nvGrpSpPr>
          <p:cNvPr id="4" name="组合 2"/>
          <p:cNvGrpSpPr/>
          <p:nvPr/>
        </p:nvGrpSpPr>
        <p:grpSpPr>
          <a:xfrm>
            <a:off x="3013075" y="1624330"/>
            <a:ext cx="5113020" cy="3183102"/>
            <a:chOff x="3954148" y="1570942"/>
            <a:chExt cx="3371564" cy="3691426"/>
          </a:xfrm>
        </p:grpSpPr>
        <p:sp>
          <p:nvSpPr>
            <p:cNvPr id="10" name="矩形 9"/>
            <p:cNvSpPr/>
            <p:nvPr/>
          </p:nvSpPr>
          <p:spPr>
            <a:xfrm>
              <a:off x="3954148" y="1570942"/>
              <a:ext cx="3371564" cy="605326"/>
            </a:xfrm>
            <a:prstGeom prst="rect">
              <a:avLst/>
            </a:prstGeom>
            <a:solidFill>
              <a:srgbClr val="FCEFBA"/>
            </a:solidFill>
          </p:spPr>
          <p:txBody>
            <a:bodyPr wrap="square">
              <a:spAutoFit/>
            </a:bodyPr>
            <a:p>
              <a:pPr algn="ctr">
                <a:buFont typeface="Arial" panose="020B0604020202020204" pitchFamily="34" charset="0"/>
              </a:pPr>
              <a:r>
                <a:rPr lang="en-IN" altLang="zh-CN" sz="2800" b="1" dirty="0">
                  <a:solidFill>
                    <a:srgbClr val="9ACCA7"/>
                  </a:solidFill>
                  <a:latin typeface="Arial" panose="020B0604020202020204" pitchFamily="34" charset="0"/>
                  <a:ea typeface="Arial" panose="020B0604020202020204" pitchFamily="34" charset="0"/>
                </a:rPr>
                <a:t>PABBA SATHVIKA</a:t>
              </a:r>
              <a:endParaRPr lang="en-IN" altLang="zh-CN" sz="2800" b="1" dirty="0">
                <a:solidFill>
                  <a:srgbClr val="9ACCA7"/>
                </a:solidFill>
                <a:latin typeface="Arial" panose="020B0604020202020204" pitchFamily="34" charset="0"/>
                <a:ea typeface="Arial" panose="020B0604020202020204" pitchFamily="34" charset="0"/>
              </a:endParaRPr>
            </a:p>
          </p:txBody>
        </p:sp>
        <p:sp>
          <p:nvSpPr>
            <p:cNvPr id="9" name="矩形 8"/>
            <p:cNvSpPr/>
            <p:nvPr/>
          </p:nvSpPr>
          <p:spPr>
            <a:xfrm>
              <a:off x="3954148" y="2599642"/>
              <a:ext cx="3371564" cy="605326"/>
            </a:xfrm>
            <a:prstGeom prst="rect">
              <a:avLst/>
            </a:prstGeom>
            <a:solidFill>
              <a:srgbClr val="FCEFBA"/>
            </a:solidFill>
          </p:spPr>
          <p:txBody>
            <a:bodyPr wrap="square">
              <a:spAutoFit/>
            </a:bodyPr>
            <a:p>
              <a:pPr algn="ctr">
                <a:buFont typeface="Arial" panose="020B0604020202020204" pitchFamily="34" charset="0"/>
              </a:pPr>
              <a:r>
                <a:rPr lang="en-IN" altLang="zh-CN" sz="2800" b="1" dirty="0">
                  <a:solidFill>
                    <a:srgbClr val="9ACCA7"/>
                  </a:solidFill>
                  <a:latin typeface="Arial" panose="020B0604020202020204" pitchFamily="34" charset="0"/>
                  <a:ea typeface="Arial" panose="020B0604020202020204" pitchFamily="34" charset="0"/>
                </a:rPr>
                <a:t>JYOTHI SRAVANI</a:t>
              </a:r>
              <a:endParaRPr lang="en-IN" altLang="zh-CN" sz="2800" b="1" dirty="0">
                <a:solidFill>
                  <a:srgbClr val="9ACCA7"/>
                </a:solidFill>
                <a:latin typeface="Arial" panose="020B0604020202020204" pitchFamily="34" charset="0"/>
                <a:ea typeface="Arial" panose="020B0604020202020204" pitchFamily="34" charset="0"/>
              </a:endParaRPr>
            </a:p>
          </p:txBody>
        </p:sp>
        <p:sp>
          <p:nvSpPr>
            <p:cNvPr id="13" name="矩形 12"/>
            <p:cNvSpPr/>
            <p:nvPr/>
          </p:nvSpPr>
          <p:spPr>
            <a:xfrm>
              <a:off x="3954148" y="3628342"/>
              <a:ext cx="3371564" cy="605326"/>
            </a:xfrm>
            <a:prstGeom prst="rect">
              <a:avLst/>
            </a:prstGeom>
            <a:solidFill>
              <a:srgbClr val="FCEFBA"/>
            </a:solidFill>
          </p:spPr>
          <p:txBody>
            <a:bodyPr wrap="square">
              <a:spAutoFit/>
            </a:bodyPr>
            <a:p>
              <a:pPr algn="ctr">
                <a:buFont typeface="Arial" panose="020B0604020202020204" pitchFamily="34" charset="0"/>
              </a:pPr>
              <a:r>
                <a:rPr lang="en-IN" altLang="zh-CN" sz="2800" b="1" dirty="0">
                  <a:solidFill>
                    <a:srgbClr val="9ACCA7"/>
                  </a:solidFill>
                  <a:latin typeface="Arial" panose="020B0604020202020204" pitchFamily="34" charset="0"/>
                  <a:ea typeface="Arial" panose="020B0604020202020204" pitchFamily="34" charset="0"/>
                </a:rPr>
                <a:t>SHALINI SHERYAR</a:t>
              </a:r>
              <a:endParaRPr lang="en-IN" altLang="zh-CN" sz="2800" b="1" dirty="0">
                <a:solidFill>
                  <a:srgbClr val="9ACCA7"/>
                </a:solidFill>
                <a:latin typeface="Arial" panose="020B0604020202020204" pitchFamily="34" charset="0"/>
                <a:ea typeface="Arial" panose="020B0604020202020204" pitchFamily="34" charset="0"/>
              </a:endParaRPr>
            </a:p>
          </p:txBody>
        </p:sp>
        <p:sp>
          <p:nvSpPr>
            <p:cNvPr id="18" name="矩形 17"/>
            <p:cNvSpPr/>
            <p:nvPr/>
          </p:nvSpPr>
          <p:spPr>
            <a:xfrm>
              <a:off x="3954148" y="4657042"/>
              <a:ext cx="3371564" cy="605326"/>
            </a:xfrm>
            <a:prstGeom prst="rect">
              <a:avLst/>
            </a:prstGeom>
            <a:solidFill>
              <a:srgbClr val="FCEFBA"/>
            </a:solidFill>
          </p:spPr>
          <p:txBody>
            <a:bodyPr wrap="square">
              <a:spAutoFit/>
            </a:bodyPr>
            <a:p>
              <a:pPr algn="ctr">
                <a:buFont typeface="Arial" panose="020B0604020202020204" pitchFamily="34" charset="0"/>
              </a:pPr>
              <a:r>
                <a:rPr lang="en-IN" altLang="zh-CN" sz="2800" b="1" dirty="0">
                  <a:solidFill>
                    <a:srgbClr val="9ACCA7"/>
                  </a:solidFill>
                  <a:latin typeface="Arial" panose="020B0604020202020204" pitchFamily="34" charset="0"/>
                  <a:ea typeface="Arial" panose="020B0604020202020204" pitchFamily="34" charset="0"/>
                </a:rPr>
                <a:t>MOUNIKA</a:t>
              </a:r>
              <a:endParaRPr lang="en-IN" altLang="zh-CN" sz="2800" b="1" dirty="0">
                <a:solidFill>
                  <a:srgbClr val="9ACCA7"/>
                </a:solidFill>
                <a:latin typeface="Arial" panose="020B0604020202020204" pitchFamily="34" charset="0"/>
                <a:ea typeface="Arial" panose="020B0604020202020204" pitchFamily="34" charset="0"/>
              </a:endParaRPr>
            </a:p>
          </p:txBody>
        </p:sp>
      </p:grpSp>
      <p:sp>
        <p:nvSpPr>
          <p:cNvPr id="32" name="矩形 12"/>
          <p:cNvSpPr/>
          <p:nvPr/>
        </p:nvSpPr>
        <p:spPr>
          <a:xfrm>
            <a:off x="3013075" y="5172710"/>
            <a:ext cx="5113020" cy="521970"/>
          </a:xfrm>
          <a:prstGeom prst="rect">
            <a:avLst/>
          </a:prstGeom>
          <a:solidFill>
            <a:srgbClr val="FCEFBA"/>
          </a:solidFill>
        </p:spPr>
        <p:txBody>
          <a:bodyPr wrap="square">
            <a:spAutoFit/>
          </a:bodyPr>
          <a:p>
            <a:pPr algn="ctr">
              <a:buFont typeface="Arial" panose="020B0604020202020204" pitchFamily="34" charset="0"/>
            </a:pPr>
            <a:r>
              <a:rPr lang="en-IN" altLang="zh-CN" sz="2800" b="1" dirty="0">
                <a:solidFill>
                  <a:srgbClr val="9ACCA7"/>
                </a:solidFill>
                <a:latin typeface="Arial" panose="020B0604020202020204" pitchFamily="34" charset="0"/>
                <a:ea typeface="Arial" panose="020B0604020202020204" pitchFamily="34" charset="0"/>
              </a:rPr>
              <a:t>MEGHANA</a:t>
            </a:r>
            <a:endParaRPr lang="en-IN" altLang="zh-CN" sz="2800" b="1" dirty="0">
              <a:solidFill>
                <a:srgbClr val="9ACCA7"/>
              </a:solidFill>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30832"/>
          <a:stretch>
            <a:fillRect/>
          </a:stretch>
        </p:blipFill>
        <p:spPr>
          <a:xfrm>
            <a:off x="3759200" y="283"/>
            <a:ext cx="8432296" cy="6857433"/>
          </a:xfrm>
          <a:prstGeom prst="rect">
            <a:avLst/>
          </a:prstGeom>
          <a:solidFill>
            <a:schemeClr val="bg1"/>
          </a:solidFill>
        </p:spPr>
      </p:pic>
      <p:pic>
        <p:nvPicPr>
          <p:cNvPr id="16" name="图片 15"/>
          <p:cNvPicPr>
            <a:picLocks noChangeAspect="1"/>
          </p:cNvPicPr>
          <p:nvPr/>
        </p:nvPicPr>
        <p:blipFill>
          <a:blip r:embed="rId2"/>
          <a:srcRect/>
          <a:stretch>
            <a:fillRect/>
          </a:stretch>
        </p:blipFill>
        <p:spPr>
          <a:xfrm rot="10800000">
            <a:off x="0" y="4619621"/>
            <a:ext cx="2504762" cy="2238095"/>
          </a:xfrm>
          <a:custGeom>
            <a:avLst/>
            <a:gdLst>
              <a:gd name="connsiteX0" fmla="*/ 2504762 w 2504762"/>
              <a:gd name="connsiteY0" fmla="*/ 2238095 h 2238095"/>
              <a:gd name="connsiteX1" fmla="*/ 701362 w 2504762"/>
              <a:gd name="connsiteY1" fmla="*/ 2238095 h 2238095"/>
              <a:gd name="connsiteX2" fmla="*/ 701362 w 2504762"/>
              <a:gd name="connsiteY2" fmla="*/ 1633343 h 2238095"/>
              <a:gd name="connsiteX3" fmla="*/ 532783 w 2504762"/>
              <a:gd name="connsiteY3" fmla="*/ 1464764 h 2238095"/>
              <a:gd name="connsiteX4" fmla="*/ 0 w 2504762"/>
              <a:gd name="connsiteY4" fmla="*/ 1464764 h 2238095"/>
              <a:gd name="connsiteX5" fmla="*/ 0 w 2504762"/>
              <a:gd name="connsiteY5" fmla="*/ 0 h 2238095"/>
              <a:gd name="connsiteX6" fmla="*/ 2504762 w 2504762"/>
              <a:gd name="connsiteY6" fmla="*/ 0 h 223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4762" h="2238095">
                <a:moveTo>
                  <a:pt x="2504762" y="2238095"/>
                </a:moveTo>
                <a:lnTo>
                  <a:pt x="701362" y="2238095"/>
                </a:lnTo>
                <a:lnTo>
                  <a:pt x="701362" y="1633343"/>
                </a:lnTo>
                <a:cubicBezTo>
                  <a:pt x="701362" y="1540239"/>
                  <a:pt x="625887" y="1464764"/>
                  <a:pt x="532783" y="1464764"/>
                </a:cubicBezTo>
                <a:lnTo>
                  <a:pt x="0" y="1464764"/>
                </a:lnTo>
                <a:lnTo>
                  <a:pt x="0" y="0"/>
                </a:lnTo>
                <a:lnTo>
                  <a:pt x="2504762" y="0"/>
                </a:lnTo>
                <a:close/>
              </a:path>
            </a:pathLst>
          </a:custGeom>
        </p:spPr>
      </p:pic>
      <p:sp>
        <p:nvSpPr>
          <p:cNvPr id="17" name="矩形 16"/>
          <p:cNvSpPr/>
          <p:nvPr/>
        </p:nvSpPr>
        <p:spPr>
          <a:xfrm>
            <a:off x="2505075" y="300990"/>
            <a:ext cx="2957195" cy="401955"/>
          </a:xfrm>
          <a:prstGeom prst="rect">
            <a:avLst/>
          </a:prstGeom>
          <a:solidFill>
            <a:srgbClr val="9ACCA7"/>
          </a:solidFill>
        </p:spPr>
        <p:txBody>
          <a:bodyPr wrap="square">
            <a:noAutofit/>
          </a:bodyPr>
          <a:lstStyle/>
          <a:p>
            <a:pPr algn="ctr"/>
            <a:r>
              <a:rPr lang="en-IN" altLang="en-US" b="1" dirty="0">
                <a:solidFill>
                  <a:schemeClr val="bg1"/>
                </a:solidFill>
                <a:latin typeface="Arial" panose="020B0604020202020204" pitchFamily="34" charset="0"/>
                <a:ea typeface="Arial" panose="020B0604020202020204" pitchFamily="34" charset="0"/>
              </a:rPr>
              <a:t>INTRODUCTION</a:t>
            </a:r>
            <a:endParaRPr lang="en-IN" altLang="en-US" b="1" dirty="0">
              <a:solidFill>
                <a:schemeClr val="bg1"/>
              </a:solidFill>
              <a:latin typeface="Arial" panose="020B0604020202020204" pitchFamily="34" charset="0"/>
              <a:ea typeface="Arial" panose="020B0604020202020204" pitchFamily="34" charset="0"/>
            </a:endParaRPr>
          </a:p>
        </p:txBody>
      </p:sp>
      <p:sp>
        <p:nvSpPr>
          <p:cNvPr id="42" name="天启设计模板 盗取必究"/>
          <p:cNvSpPr txBox="1"/>
          <p:nvPr/>
        </p:nvSpPr>
        <p:spPr>
          <a:xfrm>
            <a:off x="1393825" y="965200"/>
            <a:ext cx="6935470" cy="4927600"/>
          </a:xfrm>
          <a:prstGeom prst="rect">
            <a:avLst/>
          </a:prstGeom>
          <a:noFill/>
        </p:spPr>
        <p:txBody>
          <a:bodyPr wrap="square" rtlCol="0">
            <a:noAutofit/>
          </a:bodyPr>
          <a:p>
            <a:pPr>
              <a:lnSpc>
                <a:spcPct val="150000"/>
              </a:lnSpc>
            </a:pPr>
            <a:r>
              <a:rPr lang="en-IN" altLang="zh-CN" sz="1200" b="1" dirty="0">
                <a:solidFill>
                  <a:schemeClr val="tx1">
                    <a:lumMod val="95000"/>
                    <a:lumOff val="5000"/>
                  </a:schemeClr>
                </a:solidFill>
                <a:latin typeface="Arial" panose="020B0604020202020204" pitchFamily="34" charset="0"/>
                <a:ea typeface="Arial" panose="020B0604020202020204" pitchFamily="34" charset="0"/>
              </a:rPr>
              <a:t>What is Financial forecasting?</a:t>
            </a:r>
            <a:endParaRPr lang="en-IN" altLang="zh-CN" sz="1200" b="1" dirty="0">
              <a:solidFill>
                <a:schemeClr val="tx1">
                  <a:lumMod val="95000"/>
                  <a:lumOff val="5000"/>
                </a:schemeClr>
              </a:solidFill>
              <a:latin typeface="Arial" panose="020B0604020202020204" pitchFamily="34" charset="0"/>
              <a:ea typeface="Arial" panose="020B0604020202020204" pitchFamily="34" charset="0"/>
            </a:endParaRPr>
          </a:p>
          <a:p>
            <a:pPr indent="0">
              <a:lnSpc>
                <a:spcPct val="150000"/>
              </a:lnSpc>
              <a:buFont typeface="Arial" panose="020B0604020202020204" pitchFamily="34" charset="0"/>
              <a:buNone/>
            </a:pPr>
            <a:r>
              <a:rPr lang="en-US" altLang="en-US" sz="1200" dirty="0">
                <a:solidFill>
                  <a:schemeClr val="tx1">
                    <a:lumMod val="95000"/>
                    <a:lumOff val="5000"/>
                  </a:schemeClr>
                </a:solidFill>
                <a:latin typeface="Arial" panose="020B0604020202020204" pitchFamily="34" charset="0"/>
                <a:ea typeface="Arial" panose="020B0604020202020204" pitchFamily="34" charset="0"/>
              </a:rPr>
              <a:t>Financial forecasting is the process of predicting future financial outcomes using historical data, trends, and patterns.It provides businesses with insights into their potential revenues, expenses, and profitability over a specific period, enabling them to plan and allocate resources effectively.</a:t>
            </a:r>
            <a:endParaRPr lang="en-US" altLang="en-US" sz="1200"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en-US" sz="1200" b="1" dirty="0">
                <a:solidFill>
                  <a:schemeClr val="tx1">
                    <a:lumMod val="95000"/>
                    <a:lumOff val="5000"/>
                  </a:schemeClr>
                </a:solidFill>
                <a:latin typeface="Arial" panose="020B0604020202020204" pitchFamily="34" charset="0"/>
                <a:ea typeface="Arial" panose="020B0604020202020204" pitchFamily="34" charset="0"/>
              </a:rPr>
              <a:t>Key Benefits:</a:t>
            </a:r>
            <a:endParaRPr lang="en-US" altLang="en-US" sz="1200" b="1" dirty="0">
              <a:solidFill>
                <a:schemeClr val="tx1">
                  <a:lumMod val="95000"/>
                  <a:lumOff val="5000"/>
                </a:schemeClr>
              </a:solidFill>
              <a:latin typeface="Arial" panose="020B0604020202020204" pitchFamily="34" charset="0"/>
              <a:ea typeface="Arial" panose="020B0604020202020204" pitchFamily="34" charset="0"/>
            </a:endParaRPr>
          </a:p>
          <a:p>
            <a:pPr marL="171450" indent="-171450">
              <a:lnSpc>
                <a:spcPct val="150000"/>
              </a:lnSpc>
              <a:buFont typeface="Wingdings" panose="05000000000000000000" charset="0"/>
              <a:buChar char="§"/>
            </a:pPr>
            <a:r>
              <a:rPr lang="en-US" altLang="en-US" sz="1200" dirty="0">
                <a:solidFill>
                  <a:schemeClr val="tx1">
                    <a:lumMod val="95000"/>
                    <a:lumOff val="5000"/>
                  </a:schemeClr>
                </a:solidFill>
                <a:latin typeface="Arial" panose="020B0604020202020204" pitchFamily="34" charset="0"/>
                <a:ea typeface="Arial" panose="020B0604020202020204" pitchFamily="34" charset="0"/>
              </a:rPr>
              <a:t>Strategic planning</a:t>
            </a:r>
            <a:endParaRPr lang="en-US" altLang="en-US" sz="1200" dirty="0">
              <a:solidFill>
                <a:schemeClr val="tx1">
                  <a:lumMod val="95000"/>
                  <a:lumOff val="5000"/>
                </a:schemeClr>
              </a:solidFill>
              <a:latin typeface="Arial" panose="020B0604020202020204" pitchFamily="34" charset="0"/>
              <a:ea typeface="Arial" panose="020B0604020202020204" pitchFamily="34" charset="0"/>
            </a:endParaRPr>
          </a:p>
          <a:p>
            <a:pPr marL="171450" indent="-171450">
              <a:lnSpc>
                <a:spcPct val="150000"/>
              </a:lnSpc>
              <a:buFont typeface="Wingdings" panose="05000000000000000000" charset="0"/>
              <a:buChar char="§"/>
            </a:pPr>
            <a:r>
              <a:rPr lang="en-US" altLang="en-US" sz="1200" dirty="0">
                <a:solidFill>
                  <a:schemeClr val="tx1">
                    <a:lumMod val="95000"/>
                    <a:lumOff val="5000"/>
                  </a:schemeClr>
                </a:solidFill>
                <a:latin typeface="Arial" panose="020B0604020202020204" pitchFamily="34" charset="0"/>
                <a:ea typeface="Arial" panose="020B0604020202020204" pitchFamily="34" charset="0"/>
              </a:rPr>
              <a:t>Risk mitigation</a:t>
            </a:r>
            <a:endParaRPr lang="en-US" altLang="en-US" sz="1200" dirty="0">
              <a:solidFill>
                <a:schemeClr val="tx1">
                  <a:lumMod val="95000"/>
                  <a:lumOff val="5000"/>
                </a:schemeClr>
              </a:solidFill>
              <a:latin typeface="Arial" panose="020B0604020202020204" pitchFamily="34" charset="0"/>
              <a:ea typeface="Arial" panose="020B0604020202020204" pitchFamily="34" charset="0"/>
            </a:endParaRPr>
          </a:p>
          <a:p>
            <a:pPr marL="171450" indent="-171450">
              <a:lnSpc>
                <a:spcPct val="150000"/>
              </a:lnSpc>
              <a:buFont typeface="Wingdings" panose="05000000000000000000" charset="0"/>
              <a:buChar char="§"/>
            </a:pPr>
            <a:r>
              <a:rPr lang="en-US" altLang="en-US" sz="1200" dirty="0">
                <a:solidFill>
                  <a:schemeClr val="tx1">
                    <a:lumMod val="95000"/>
                    <a:lumOff val="5000"/>
                  </a:schemeClr>
                </a:solidFill>
                <a:latin typeface="Arial" panose="020B0604020202020204" pitchFamily="34" charset="0"/>
                <a:ea typeface="Arial" panose="020B0604020202020204" pitchFamily="34" charset="0"/>
              </a:rPr>
              <a:t>Budgeting and financial management</a:t>
            </a:r>
            <a:endParaRPr lang="en-US" altLang="en-US" sz="1200" dirty="0">
              <a:solidFill>
                <a:schemeClr val="tx1">
                  <a:lumMod val="95000"/>
                  <a:lumOff val="5000"/>
                </a:schemeClr>
              </a:solidFill>
              <a:latin typeface="Arial" panose="020B0604020202020204" pitchFamily="34" charset="0"/>
              <a:ea typeface="Arial" panose="020B0604020202020204" pitchFamily="34" charset="0"/>
            </a:endParaRPr>
          </a:p>
          <a:p>
            <a:pPr marL="171450" indent="-171450">
              <a:lnSpc>
                <a:spcPct val="150000"/>
              </a:lnSpc>
              <a:buFont typeface="Wingdings" panose="05000000000000000000" charset="0"/>
              <a:buChar char="§"/>
            </a:pPr>
            <a:r>
              <a:rPr lang="en-US" altLang="en-US" sz="1200" dirty="0">
                <a:solidFill>
                  <a:schemeClr val="tx1">
                    <a:lumMod val="95000"/>
                    <a:lumOff val="5000"/>
                  </a:schemeClr>
                </a:solidFill>
                <a:latin typeface="Arial" panose="020B0604020202020204" pitchFamily="34" charset="0"/>
                <a:ea typeface="Arial" panose="020B0604020202020204" pitchFamily="34" charset="0"/>
              </a:rPr>
              <a:t>Market adaptation</a:t>
            </a:r>
            <a:endParaRPr lang="en-US" altLang="en-US" sz="1200" dirty="0">
              <a:solidFill>
                <a:schemeClr val="tx1">
                  <a:lumMod val="95000"/>
                  <a:lumOff val="5000"/>
                </a:schemeClr>
              </a:solidFill>
              <a:latin typeface="Arial" panose="020B0604020202020204" pitchFamily="34" charset="0"/>
              <a:ea typeface="Arial" panose="020B0604020202020204" pitchFamily="34" charset="0"/>
            </a:endParaRPr>
          </a:p>
          <a:p>
            <a:pPr indent="0">
              <a:lnSpc>
                <a:spcPct val="150000"/>
              </a:lnSpc>
              <a:buFont typeface="Wingdings" panose="05000000000000000000" charset="0"/>
              <a:buNone/>
            </a:pPr>
            <a:r>
              <a:rPr lang="en-US" altLang="en-US" sz="1200" b="1" dirty="0">
                <a:solidFill>
                  <a:schemeClr val="tx1">
                    <a:lumMod val="95000"/>
                    <a:lumOff val="5000"/>
                  </a:schemeClr>
                </a:solidFill>
                <a:latin typeface="Arial" panose="020B0604020202020204" pitchFamily="34" charset="0"/>
                <a:ea typeface="Arial" panose="020B0604020202020204" pitchFamily="34" charset="0"/>
              </a:rPr>
              <a:t>Scope:</a:t>
            </a:r>
            <a:endParaRPr lang="en-US" altLang="en-US" sz="1200" b="1" dirty="0">
              <a:solidFill>
                <a:schemeClr val="tx1">
                  <a:lumMod val="95000"/>
                  <a:lumOff val="5000"/>
                </a:schemeClr>
              </a:solidFill>
              <a:latin typeface="Arial" panose="020B0604020202020204" pitchFamily="34" charset="0"/>
              <a:ea typeface="Arial" panose="020B0604020202020204" pitchFamily="34" charset="0"/>
            </a:endParaRPr>
          </a:p>
          <a:p>
            <a:pPr marL="171450" indent="-171450">
              <a:lnSpc>
                <a:spcPct val="150000"/>
              </a:lnSpc>
              <a:buFont typeface="Wingdings" panose="05000000000000000000" charset="0"/>
              <a:buChar char="§"/>
            </a:pPr>
            <a:r>
              <a:rPr lang="en-US" altLang="en-US" sz="1200" dirty="0">
                <a:solidFill>
                  <a:schemeClr val="tx1">
                    <a:lumMod val="95000"/>
                    <a:lumOff val="5000"/>
                  </a:schemeClr>
                </a:solidFill>
                <a:latin typeface="Arial" panose="020B0604020202020204" pitchFamily="34" charset="0"/>
                <a:ea typeface="Arial" panose="020B0604020202020204" pitchFamily="34" charset="0"/>
              </a:rPr>
              <a:t>Revenue trends, profitability analysis, discount impact, and seasonal demand forecasting.</a:t>
            </a:r>
            <a:endParaRPr lang="en-US" altLang="en-US" sz="1200" dirty="0">
              <a:solidFill>
                <a:schemeClr val="tx1">
                  <a:lumMod val="95000"/>
                  <a:lumOff val="5000"/>
                </a:schemeClr>
              </a:solidFill>
              <a:latin typeface="Arial" panose="020B0604020202020204" pitchFamily="34" charset="0"/>
              <a:ea typeface="Arial" panose="020B0604020202020204" pitchFamily="34" charset="0"/>
            </a:endParaRPr>
          </a:p>
          <a:p>
            <a:pPr marL="171450" indent="-171450">
              <a:lnSpc>
                <a:spcPct val="150000"/>
              </a:lnSpc>
              <a:buFont typeface="Wingdings" panose="05000000000000000000" charset="0"/>
              <a:buChar char="§"/>
            </a:pPr>
            <a:r>
              <a:rPr lang="en-US" altLang="en-US" sz="1200" dirty="0">
                <a:solidFill>
                  <a:schemeClr val="tx1">
                    <a:lumMod val="95000"/>
                    <a:lumOff val="5000"/>
                  </a:schemeClr>
                </a:solidFill>
                <a:latin typeface="Arial" panose="020B0604020202020204" pitchFamily="34" charset="0"/>
                <a:ea typeface="Arial" panose="020B0604020202020204" pitchFamily="34" charset="0"/>
              </a:rPr>
              <a:t>Insights into customer and product performance.</a:t>
            </a:r>
            <a:endParaRPr lang="en-US" altLang="en-US" sz="1200" dirty="0">
              <a:solidFill>
                <a:schemeClr val="tx1">
                  <a:lumMod val="95000"/>
                  <a:lumOff val="5000"/>
                </a:schemeClr>
              </a:solidFill>
              <a:latin typeface="Arial" panose="020B0604020202020204" pitchFamily="34" charset="0"/>
              <a:ea typeface="Arial" panose="020B0604020202020204" pitchFamily="34" charset="0"/>
            </a:endParaRPr>
          </a:p>
          <a:p>
            <a:pPr indent="0">
              <a:lnSpc>
                <a:spcPct val="150000"/>
              </a:lnSpc>
              <a:buFont typeface="Wingdings" panose="05000000000000000000" charset="0"/>
              <a:buNone/>
            </a:pPr>
            <a:r>
              <a:rPr lang="en-US" altLang="en-US" sz="1200" b="1" dirty="0">
                <a:solidFill>
                  <a:schemeClr val="tx1">
                    <a:lumMod val="95000"/>
                    <a:lumOff val="5000"/>
                  </a:schemeClr>
                </a:solidFill>
                <a:latin typeface="Arial" panose="020B0604020202020204" pitchFamily="34" charset="0"/>
                <a:ea typeface="Arial" panose="020B0604020202020204" pitchFamily="34" charset="0"/>
              </a:rPr>
              <a:t>Objectives</a:t>
            </a:r>
            <a:r>
              <a:rPr lang="en-IN" altLang="en-US" sz="1200" b="1" dirty="0">
                <a:solidFill>
                  <a:schemeClr val="tx1">
                    <a:lumMod val="95000"/>
                    <a:lumOff val="5000"/>
                  </a:schemeClr>
                </a:solidFill>
                <a:latin typeface="Arial" panose="020B0604020202020204" pitchFamily="34" charset="0"/>
                <a:ea typeface="Arial" panose="020B0604020202020204" pitchFamily="34" charset="0"/>
              </a:rPr>
              <a:t>:</a:t>
            </a:r>
            <a:endParaRPr lang="en-US" altLang="en-US" sz="1200" b="1" dirty="0">
              <a:solidFill>
                <a:schemeClr val="tx1">
                  <a:lumMod val="95000"/>
                  <a:lumOff val="5000"/>
                </a:schemeClr>
              </a:solidFill>
              <a:latin typeface="Arial" panose="020B0604020202020204" pitchFamily="34" charset="0"/>
              <a:ea typeface="Arial" panose="020B0604020202020204" pitchFamily="34" charset="0"/>
            </a:endParaRPr>
          </a:p>
          <a:p>
            <a:pPr marL="171450" indent="-171450">
              <a:lnSpc>
                <a:spcPct val="150000"/>
              </a:lnSpc>
              <a:buFont typeface="Wingdings" panose="05000000000000000000" charset="0"/>
              <a:buChar char="§"/>
            </a:pPr>
            <a:r>
              <a:rPr lang="en-US" altLang="en-US" sz="1200" dirty="0">
                <a:solidFill>
                  <a:schemeClr val="tx1">
                    <a:lumMod val="95000"/>
                    <a:lumOff val="5000"/>
                  </a:schemeClr>
                </a:solidFill>
                <a:latin typeface="Arial" panose="020B0604020202020204" pitchFamily="34" charset="0"/>
                <a:ea typeface="Arial" panose="020B0604020202020204" pitchFamily="34" charset="0"/>
              </a:rPr>
              <a:t>Assess category </a:t>
            </a:r>
            <a:r>
              <a:rPr lang="en-IN" altLang="en-US" sz="1200" dirty="0">
                <a:solidFill>
                  <a:schemeClr val="tx1">
                    <a:lumMod val="95000"/>
                    <a:lumOff val="5000"/>
                  </a:schemeClr>
                </a:solidFill>
                <a:latin typeface="Arial" panose="020B0604020202020204" pitchFamily="34" charset="0"/>
                <a:ea typeface="Arial" panose="020B0604020202020204" pitchFamily="34" charset="0"/>
              </a:rPr>
              <a:t>wise</a:t>
            </a:r>
            <a:r>
              <a:rPr lang="en-US" altLang="en-US" sz="1200" dirty="0">
                <a:solidFill>
                  <a:schemeClr val="tx1">
                    <a:lumMod val="95000"/>
                    <a:lumOff val="5000"/>
                  </a:schemeClr>
                </a:solidFill>
                <a:latin typeface="Arial" panose="020B0604020202020204" pitchFamily="34" charset="0"/>
                <a:ea typeface="Arial" panose="020B0604020202020204" pitchFamily="34" charset="0"/>
              </a:rPr>
              <a:t> </a:t>
            </a:r>
            <a:r>
              <a:rPr lang="en-IN" altLang="en-US" sz="1200" dirty="0">
                <a:solidFill>
                  <a:schemeClr val="tx1">
                    <a:lumMod val="95000"/>
                    <a:lumOff val="5000"/>
                  </a:schemeClr>
                </a:solidFill>
                <a:latin typeface="Arial" panose="020B0604020202020204" pitchFamily="34" charset="0"/>
                <a:ea typeface="Arial" panose="020B0604020202020204" pitchFamily="34" charset="0"/>
              </a:rPr>
              <a:t>sales</a:t>
            </a:r>
            <a:r>
              <a:rPr lang="en-US" altLang="en-US" sz="1200" dirty="0">
                <a:solidFill>
                  <a:schemeClr val="tx1">
                    <a:lumMod val="95000"/>
                    <a:lumOff val="5000"/>
                  </a:schemeClr>
                </a:solidFill>
                <a:latin typeface="Arial" panose="020B0604020202020204" pitchFamily="34" charset="0"/>
                <a:ea typeface="Arial" panose="020B0604020202020204" pitchFamily="34" charset="0"/>
              </a:rPr>
              <a:t>.</a:t>
            </a:r>
            <a:endParaRPr lang="en-US" altLang="en-US" sz="1200" dirty="0">
              <a:solidFill>
                <a:schemeClr val="tx1">
                  <a:lumMod val="95000"/>
                  <a:lumOff val="5000"/>
                </a:schemeClr>
              </a:solidFill>
              <a:latin typeface="Arial" panose="020B0604020202020204" pitchFamily="34" charset="0"/>
              <a:ea typeface="Arial" panose="020B0604020202020204" pitchFamily="34" charset="0"/>
            </a:endParaRPr>
          </a:p>
          <a:p>
            <a:pPr marL="171450" indent="-171450">
              <a:lnSpc>
                <a:spcPct val="150000"/>
              </a:lnSpc>
              <a:buFont typeface="Wingdings" panose="05000000000000000000" charset="0"/>
              <a:buChar char="§"/>
            </a:pPr>
            <a:r>
              <a:rPr lang="en-US" altLang="en-US" sz="1200" dirty="0">
                <a:solidFill>
                  <a:schemeClr val="tx1">
                    <a:lumMod val="95000"/>
                    <a:lumOff val="5000"/>
                  </a:schemeClr>
                </a:solidFill>
                <a:latin typeface="Arial" panose="020B0604020202020204" pitchFamily="34" charset="0"/>
                <a:ea typeface="Arial" panose="020B0604020202020204" pitchFamily="34" charset="0"/>
              </a:rPr>
              <a:t>Evaluate the impact of discounts on profit margins.</a:t>
            </a:r>
            <a:endParaRPr lang="en-US" altLang="en-US" sz="1200" dirty="0">
              <a:solidFill>
                <a:schemeClr val="tx1">
                  <a:lumMod val="95000"/>
                  <a:lumOff val="5000"/>
                </a:schemeClr>
              </a:solidFill>
              <a:latin typeface="Arial" panose="020B0604020202020204" pitchFamily="34" charset="0"/>
              <a:ea typeface="Arial" panose="020B0604020202020204" pitchFamily="34" charset="0"/>
            </a:endParaRPr>
          </a:p>
          <a:p>
            <a:pPr marL="171450" indent="-171450">
              <a:lnSpc>
                <a:spcPct val="150000"/>
              </a:lnSpc>
              <a:buFont typeface="Wingdings" panose="05000000000000000000" charset="0"/>
              <a:buChar char="§"/>
            </a:pPr>
            <a:r>
              <a:rPr lang="en-US" altLang="en-US" sz="1200" dirty="0">
                <a:solidFill>
                  <a:schemeClr val="tx1">
                    <a:lumMod val="95000"/>
                    <a:lumOff val="5000"/>
                  </a:schemeClr>
                </a:solidFill>
                <a:latin typeface="Arial" panose="020B0604020202020204" pitchFamily="34" charset="0"/>
                <a:ea typeface="Arial" panose="020B0604020202020204" pitchFamily="34" charset="0"/>
              </a:rPr>
              <a:t>Predict seasonal demand</a:t>
            </a:r>
            <a:r>
              <a:rPr lang="en-IN" altLang="en-US" sz="1200" dirty="0">
                <a:solidFill>
                  <a:schemeClr val="tx1">
                    <a:lumMod val="95000"/>
                    <a:lumOff val="5000"/>
                  </a:schemeClr>
                </a:solidFill>
                <a:latin typeface="Arial" panose="020B0604020202020204" pitchFamily="34" charset="0"/>
                <a:ea typeface="Arial" panose="020B0604020202020204" pitchFamily="34" charset="0"/>
              </a:rPr>
              <a:t>.</a:t>
            </a:r>
            <a:r>
              <a:rPr lang="en-US" altLang="en-US" sz="1200" dirty="0">
                <a:solidFill>
                  <a:schemeClr val="tx1">
                    <a:lumMod val="95000"/>
                    <a:lumOff val="5000"/>
                  </a:schemeClr>
                </a:solidFill>
                <a:latin typeface="Arial" panose="020B0604020202020204" pitchFamily="34" charset="0"/>
                <a:ea typeface="Arial" panose="020B0604020202020204" pitchFamily="34" charset="0"/>
              </a:rPr>
              <a:t>.</a:t>
            </a:r>
            <a:endParaRPr lang="en-US" altLang="en-US" sz="1200" dirty="0">
              <a:solidFill>
                <a:schemeClr val="tx1">
                  <a:lumMod val="95000"/>
                  <a:lumOff val="5000"/>
                </a:schemeClr>
              </a:solidFill>
              <a:latin typeface="Arial" panose="020B0604020202020204" pitchFamily="34" charset="0"/>
              <a:ea typeface="Arial" panose="020B0604020202020204" pitchFamily="34" charset="0"/>
            </a:endParaRPr>
          </a:p>
          <a:p>
            <a:pPr marL="171450" indent="-171450">
              <a:lnSpc>
                <a:spcPct val="150000"/>
              </a:lnSpc>
              <a:buFont typeface="Wingdings" panose="05000000000000000000" charset="0"/>
              <a:buChar char="§"/>
            </a:pPr>
            <a:r>
              <a:rPr lang="en-US" altLang="en-US" sz="1200" dirty="0">
                <a:solidFill>
                  <a:schemeClr val="tx1">
                    <a:lumMod val="95000"/>
                    <a:lumOff val="5000"/>
                  </a:schemeClr>
                </a:solidFill>
                <a:latin typeface="Arial" panose="020B0604020202020204" pitchFamily="34" charset="0"/>
                <a:ea typeface="Arial" panose="020B0604020202020204" pitchFamily="34" charset="0"/>
              </a:rPr>
              <a:t>Understand product and customer segment trends.</a:t>
            </a:r>
            <a:endParaRPr lang="en-US" altLang="en-US" sz="1200" dirty="0">
              <a:solidFill>
                <a:schemeClr val="tx1">
                  <a:lumMod val="95000"/>
                  <a:lumOff val="5000"/>
                </a:schemeClr>
              </a:solidFill>
              <a:latin typeface="Arial" panose="020B0604020202020204" pitchFamily="34" charset="0"/>
              <a:ea typeface="Arial" panose="020B0604020202020204" pitchFamily="34" charset="0"/>
            </a:endParaRPr>
          </a:p>
          <a:p>
            <a:pPr marL="171450" indent="-171450">
              <a:lnSpc>
                <a:spcPct val="150000"/>
              </a:lnSpc>
              <a:buFont typeface="Wingdings" panose="05000000000000000000" charset="0"/>
              <a:buChar char="§"/>
            </a:pPr>
            <a:r>
              <a:rPr lang="en-US" altLang="en-US" sz="1200" dirty="0">
                <a:solidFill>
                  <a:schemeClr val="tx1">
                    <a:lumMod val="95000"/>
                    <a:lumOff val="5000"/>
                  </a:schemeClr>
                </a:solidFill>
                <a:latin typeface="Arial" panose="020B0604020202020204" pitchFamily="34" charset="0"/>
                <a:ea typeface="Arial" panose="020B0604020202020204" pitchFamily="34" charset="0"/>
              </a:rPr>
              <a:t>Align cost of goods sold (COGS) with profitability.</a:t>
            </a:r>
            <a:endParaRPr lang="en-US" altLang="en-US" sz="1200" dirty="0">
              <a:solidFill>
                <a:schemeClr val="tx1">
                  <a:lumMod val="95000"/>
                  <a:lumOff val="5000"/>
                </a:schemeClr>
              </a:solidFill>
              <a:latin typeface="Arial" panose="020B0604020202020204" pitchFamily="34" charset="0"/>
              <a:ea typeface="Arial" panose="020B0604020202020204" pitchFamily="34" charset="0"/>
            </a:endParaRPr>
          </a:p>
          <a:p>
            <a:pPr marL="171450" indent="-171450">
              <a:lnSpc>
                <a:spcPct val="150000"/>
              </a:lnSpc>
              <a:buFont typeface="Wingdings" panose="05000000000000000000" charset="0"/>
              <a:buChar char="§"/>
            </a:pPr>
            <a:r>
              <a:rPr lang="en-US" altLang="en-US" sz="1200" dirty="0">
                <a:solidFill>
                  <a:schemeClr val="tx1">
                    <a:lumMod val="95000"/>
                    <a:lumOff val="5000"/>
                  </a:schemeClr>
                </a:solidFill>
                <a:latin typeface="Arial" panose="020B0604020202020204" pitchFamily="34" charset="0"/>
                <a:ea typeface="Arial" panose="020B0604020202020204" pitchFamily="34" charset="0"/>
                <a:sym typeface="+mn-ea"/>
              </a:rPr>
              <a:t>Analyze and forecast revenue growth.</a:t>
            </a:r>
            <a:endParaRPr lang="en-US" altLang="en-US" sz="1200" dirty="0">
              <a:solidFill>
                <a:schemeClr val="tx1">
                  <a:lumMod val="95000"/>
                  <a:lumOff val="5000"/>
                </a:schemeClr>
              </a:solidFill>
              <a:latin typeface="Arial" panose="020B0604020202020204" pitchFamily="34" charset="0"/>
              <a:ea typeface="Arial" panose="020B0604020202020204" pitchFamily="34" charset="0"/>
            </a:endParaRPr>
          </a:p>
          <a:p>
            <a:pPr marL="171450" indent="-171450">
              <a:lnSpc>
                <a:spcPct val="150000"/>
              </a:lnSpc>
              <a:buFont typeface="Wingdings" panose="05000000000000000000" charset="0"/>
              <a:buChar char="§"/>
            </a:pPr>
            <a:endParaRPr lang="en-US" altLang="en-US" sz="1200"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endParaRPr lang="en-US" altLang="en-US" sz="1200" dirty="0">
              <a:solidFill>
                <a:schemeClr val="tx1">
                  <a:lumMod val="95000"/>
                  <a:lumOff val="5000"/>
                </a:schemeClr>
              </a:solidFill>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30832"/>
          <a:stretch>
            <a:fillRect/>
          </a:stretch>
        </p:blipFill>
        <p:spPr>
          <a:xfrm>
            <a:off x="3759200" y="283"/>
            <a:ext cx="8432296" cy="6857433"/>
          </a:xfrm>
          <a:prstGeom prst="rect">
            <a:avLst/>
          </a:prstGeom>
          <a:solidFill>
            <a:schemeClr val="bg1"/>
          </a:solidFill>
        </p:spPr>
      </p:pic>
      <p:pic>
        <p:nvPicPr>
          <p:cNvPr id="16" name="图片 15"/>
          <p:cNvPicPr>
            <a:picLocks noChangeAspect="1"/>
          </p:cNvPicPr>
          <p:nvPr/>
        </p:nvPicPr>
        <p:blipFill>
          <a:blip r:embed="rId2"/>
          <a:srcRect/>
          <a:stretch>
            <a:fillRect/>
          </a:stretch>
        </p:blipFill>
        <p:spPr>
          <a:xfrm rot="10800000">
            <a:off x="0" y="4619621"/>
            <a:ext cx="2504762" cy="2238095"/>
          </a:xfrm>
          <a:custGeom>
            <a:avLst/>
            <a:gdLst>
              <a:gd name="connsiteX0" fmla="*/ 2504762 w 2504762"/>
              <a:gd name="connsiteY0" fmla="*/ 2238095 h 2238095"/>
              <a:gd name="connsiteX1" fmla="*/ 701362 w 2504762"/>
              <a:gd name="connsiteY1" fmla="*/ 2238095 h 2238095"/>
              <a:gd name="connsiteX2" fmla="*/ 701362 w 2504762"/>
              <a:gd name="connsiteY2" fmla="*/ 1633343 h 2238095"/>
              <a:gd name="connsiteX3" fmla="*/ 532783 w 2504762"/>
              <a:gd name="connsiteY3" fmla="*/ 1464764 h 2238095"/>
              <a:gd name="connsiteX4" fmla="*/ 0 w 2504762"/>
              <a:gd name="connsiteY4" fmla="*/ 1464764 h 2238095"/>
              <a:gd name="connsiteX5" fmla="*/ 0 w 2504762"/>
              <a:gd name="connsiteY5" fmla="*/ 0 h 2238095"/>
              <a:gd name="connsiteX6" fmla="*/ 2504762 w 2504762"/>
              <a:gd name="connsiteY6" fmla="*/ 0 h 223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4762" h="2238095">
                <a:moveTo>
                  <a:pt x="2504762" y="2238095"/>
                </a:moveTo>
                <a:lnTo>
                  <a:pt x="701362" y="2238095"/>
                </a:lnTo>
                <a:lnTo>
                  <a:pt x="701362" y="1633343"/>
                </a:lnTo>
                <a:cubicBezTo>
                  <a:pt x="701362" y="1540239"/>
                  <a:pt x="625887" y="1464764"/>
                  <a:pt x="532783" y="1464764"/>
                </a:cubicBezTo>
                <a:lnTo>
                  <a:pt x="0" y="1464764"/>
                </a:lnTo>
                <a:lnTo>
                  <a:pt x="0" y="0"/>
                </a:lnTo>
                <a:lnTo>
                  <a:pt x="2504762" y="0"/>
                </a:lnTo>
                <a:close/>
              </a:path>
            </a:pathLst>
          </a:custGeom>
        </p:spPr>
      </p:pic>
      <p:sp>
        <p:nvSpPr>
          <p:cNvPr id="42" name="天启设计模板 盗取必究"/>
          <p:cNvSpPr txBox="1"/>
          <p:nvPr/>
        </p:nvSpPr>
        <p:spPr>
          <a:xfrm>
            <a:off x="1393825" y="334010"/>
            <a:ext cx="6935470" cy="5826125"/>
          </a:xfrm>
          <a:prstGeom prst="rect">
            <a:avLst/>
          </a:prstGeom>
          <a:noFill/>
        </p:spPr>
        <p:txBody>
          <a:bodyPr wrap="square" rtlCol="0">
            <a:noAutofit/>
          </a:bodyPr>
          <a:p>
            <a:pPr indent="0">
              <a:lnSpc>
                <a:spcPct val="150000"/>
              </a:lnSpc>
              <a:buFont typeface="Wingdings" panose="05000000000000000000" charset="0"/>
              <a:buNone/>
            </a:pPr>
            <a:r>
              <a:rPr lang="en-IN" altLang="en-US" sz="1200" b="1" dirty="0">
                <a:latin typeface="Arial" panose="020B0604020202020204" pitchFamily="34" charset="0"/>
                <a:cs typeface="Arial" panose="020B0604020202020204" pitchFamily="34" charset="0"/>
                <a:sym typeface="+mn-ea"/>
              </a:rPr>
              <a:t>What is</a:t>
            </a:r>
            <a:r>
              <a:rPr lang="en-US" sz="1200" b="1" dirty="0">
                <a:latin typeface="Arial" panose="020B0604020202020204" pitchFamily="34" charset="0"/>
                <a:cs typeface="Arial" panose="020B0604020202020204" pitchFamily="34" charset="0"/>
                <a:sym typeface="+mn-ea"/>
              </a:rPr>
              <a:t> Power BI</a:t>
            </a:r>
            <a:r>
              <a:rPr lang="en-IN" altLang="en-US" sz="1200" b="1" dirty="0">
                <a:latin typeface="Arial" panose="020B0604020202020204" pitchFamily="34" charset="0"/>
                <a:cs typeface="Arial" panose="020B0604020202020204" pitchFamily="34" charset="0"/>
                <a:sym typeface="+mn-ea"/>
              </a:rPr>
              <a:t>?</a:t>
            </a:r>
            <a:endParaRPr lang="en-IN" altLang="en-US" sz="1200" b="1" dirty="0">
              <a:latin typeface="Arial" panose="020B0604020202020204" pitchFamily="34" charset="0"/>
              <a:cs typeface="Arial" panose="020B0604020202020204" pitchFamily="34" charset="0"/>
              <a:sym typeface="+mn-ea"/>
            </a:endParaRPr>
          </a:p>
          <a:p>
            <a:pPr indent="0">
              <a:lnSpc>
                <a:spcPct val="150000"/>
              </a:lnSpc>
              <a:buFont typeface="Wingdings" panose="05000000000000000000" charset="0"/>
              <a:buNone/>
            </a:pPr>
            <a:r>
              <a:rPr lang="en-US" sz="1200">
                <a:latin typeface="Arial" panose="020B0604020202020204" pitchFamily="34" charset="0"/>
                <a:cs typeface="Arial" panose="020B0604020202020204" pitchFamily="34" charset="0"/>
                <a:sym typeface="+mn-ea"/>
              </a:rPr>
              <a:t>Power BI is a business analytics tool developed by Microsoft that helps users visualize data, derive insights, and make data-driven decisions</a:t>
            </a:r>
            <a:r>
              <a:rPr lang="en-IN" altLang="en-US" sz="1200" dirty="0">
                <a:latin typeface="Arial" panose="020B0604020202020204" pitchFamily="34" charset="0"/>
                <a:cs typeface="Arial" panose="020B0604020202020204" pitchFamily="34" charset="0"/>
                <a:sym typeface="+mn-ea"/>
              </a:rPr>
              <a:t>.</a:t>
            </a:r>
            <a:endParaRPr lang="en-US" altLang="en-US" sz="1200" dirty="0">
              <a:solidFill>
                <a:schemeClr val="tx1">
                  <a:lumMod val="95000"/>
                  <a:lumOff val="5000"/>
                </a:schemeClr>
              </a:solidFill>
              <a:latin typeface="Arial" panose="020B0604020202020204" pitchFamily="34" charset="0"/>
              <a:ea typeface="Arial" panose="020B0604020202020204" pitchFamily="34" charset="0"/>
              <a:cs typeface="Arial" panose="020B0604020202020204" pitchFamily="34" charset="0"/>
            </a:endParaRPr>
          </a:p>
          <a:p>
            <a:pPr>
              <a:lnSpc>
                <a:spcPct val="150000"/>
              </a:lnSpc>
            </a:pPr>
            <a:r>
              <a:rPr lang="en-US" sz="1200" b="1" dirty="0">
                <a:latin typeface="Arial" panose="020B0604020202020204" pitchFamily="34" charset="0"/>
                <a:cs typeface="Arial" panose="020B0604020202020204" pitchFamily="34" charset="0"/>
                <a:sym typeface="+mn-ea"/>
              </a:rPr>
              <a:t>Power BI Features</a:t>
            </a:r>
            <a:endParaRPr lang="en-US" sz="1200" b="1" spc="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a:latin typeface="Arial" panose="020B0604020202020204" pitchFamily="34" charset="0"/>
                <a:cs typeface="Arial" panose="020B0604020202020204" pitchFamily="34" charset="0"/>
                <a:sym typeface="+mn-ea"/>
              </a:rPr>
              <a:t>Developed by Microsoft for data visualization and analysis.</a:t>
            </a:r>
            <a:endParaRPr lang="en-US" sz="12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a:latin typeface="Arial" panose="020B0604020202020204" pitchFamily="34" charset="0"/>
                <a:cs typeface="Arial" panose="020B0604020202020204" pitchFamily="34" charset="0"/>
                <a:sym typeface="+mn-ea"/>
              </a:rPr>
              <a:t>Connects to multiple data sources (Excel, databases, cloud services).</a:t>
            </a:r>
            <a:endParaRPr lang="en-US" sz="12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a:latin typeface="Arial" panose="020B0604020202020204" pitchFamily="34" charset="0"/>
                <a:cs typeface="Arial" panose="020B0604020202020204" pitchFamily="34" charset="0"/>
                <a:sym typeface="+mn-ea"/>
              </a:rPr>
              <a:t>Transforms raw data into clean, usable formats.</a:t>
            </a:r>
            <a:endParaRPr lang="en-US" sz="12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a:latin typeface="Arial" panose="020B0604020202020204" pitchFamily="34" charset="0"/>
                <a:cs typeface="Arial" panose="020B0604020202020204" pitchFamily="34" charset="0"/>
                <a:sym typeface="+mn-ea"/>
              </a:rPr>
              <a:t>Creates interactive reports and dashboards to monitor metrics.</a:t>
            </a:r>
            <a:endParaRPr lang="en-US" sz="12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a:latin typeface="Arial" panose="020B0604020202020204" pitchFamily="34" charset="0"/>
                <a:cs typeface="Arial" panose="020B0604020202020204" pitchFamily="34" charset="0"/>
                <a:sym typeface="+mn-ea"/>
              </a:rPr>
              <a:t>Supports custom calculations using the DAX formula language.</a:t>
            </a:r>
            <a:endParaRPr lang="en-US" sz="12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a:latin typeface="Arial" panose="020B0604020202020204" pitchFamily="34" charset="0"/>
                <a:cs typeface="Arial" panose="020B0604020202020204" pitchFamily="34" charset="0"/>
                <a:sym typeface="+mn-ea"/>
              </a:rPr>
              <a:t>Includes AI tools for deeper insights (like natural language queries).</a:t>
            </a:r>
            <a:endParaRPr lang="en-US" sz="12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a:latin typeface="Arial" panose="020B0604020202020204" pitchFamily="34" charset="0"/>
                <a:cs typeface="Arial" panose="020B0604020202020204" pitchFamily="34" charset="0"/>
                <a:sym typeface="+mn-ea"/>
              </a:rPr>
              <a:t>Allows sharing reports through the Power BI Service (cloud).</a:t>
            </a:r>
            <a:endParaRPr lang="en-US" sz="12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a:latin typeface="Arial" panose="020B0604020202020204" pitchFamily="34" charset="0"/>
                <a:cs typeface="Arial" panose="020B0604020202020204" pitchFamily="34" charset="0"/>
                <a:sym typeface="+mn-ea"/>
              </a:rPr>
              <a:t>Mobile apps for on-the-go access to reports and dashboards.</a:t>
            </a:r>
            <a:endParaRPr lang="en-US" sz="1200">
              <a:latin typeface="Arial" panose="020B0604020202020204" pitchFamily="34" charset="0"/>
              <a:cs typeface="Arial" panose="020B0604020202020204" pitchFamily="34" charset="0"/>
            </a:endParaRPr>
          </a:p>
          <a:p>
            <a:pPr>
              <a:lnSpc>
                <a:spcPct val="100000"/>
              </a:lnSpc>
            </a:pPr>
            <a:r>
              <a:rPr lang="en-IN" altLang="en-US" sz="1200" b="1">
                <a:latin typeface="Arial" panose="020B0604020202020204" pitchFamily="34" charset="0"/>
                <a:cs typeface="Arial" panose="020B0604020202020204" pitchFamily="34" charset="0"/>
                <a:sym typeface="+mn-ea"/>
              </a:rPr>
              <a:t>key features of power BI Desktop app:</a:t>
            </a:r>
            <a:endParaRPr lang="en-IN" altLang="en-US" sz="1200" b="1">
              <a:latin typeface="Arial" panose="020B0604020202020204" pitchFamily="34" charset="0"/>
              <a:cs typeface="Arial" panose="020B0604020202020204" pitchFamily="34" charset="0"/>
            </a:endParaRPr>
          </a:p>
          <a:p>
            <a:pPr>
              <a:lnSpc>
                <a:spcPct val="100000"/>
              </a:lnSpc>
            </a:pPr>
            <a:r>
              <a:rPr lang="en-IN" altLang="en-US" sz="1200">
                <a:solidFill>
                  <a:schemeClr val="tx1"/>
                </a:solidFill>
                <a:latin typeface="Arial" panose="020B0604020202020204" pitchFamily="34" charset="0"/>
                <a:cs typeface="Arial" panose="020B0604020202020204" pitchFamily="34" charset="0"/>
                <a:sym typeface="+mn-ea"/>
              </a:rPr>
              <a:t>1.</a:t>
            </a:r>
            <a:r>
              <a:rPr lang="en-US" sz="1200">
                <a:solidFill>
                  <a:schemeClr val="tx1"/>
                </a:solidFill>
                <a:latin typeface="Arial" panose="020B0604020202020204" pitchFamily="34" charset="0"/>
                <a:cs typeface="Arial" panose="020B0604020202020204" pitchFamily="34" charset="0"/>
                <a:sym typeface="+mn-ea"/>
              </a:rPr>
              <a:t>Data Connectivity</a:t>
            </a:r>
            <a:endParaRPr lang="en-US" sz="1200">
              <a:solidFill>
                <a:schemeClr val="tx1"/>
              </a:solidFill>
              <a:latin typeface="Arial" panose="020B0604020202020204" pitchFamily="34" charset="0"/>
              <a:cs typeface="Arial" panose="020B0604020202020204" pitchFamily="34" charset="0"/>
            </a:endParaRPr>
          </a:p>
          <a:p>
            <a:pPr>
              <a:lnSpc>
                <a:spcPct val="100000"/>
              </a:lnSpc>
            </a:pPr>
            <a:r>
              <a:rPr lang="en-US" sz="1200">
                <a:solidFill>
                  <a:schemeClr val="tx1"/>
                </a:solidFill>
                <a:latin typeface="Arial" panose="020B0604020202020204" pitchFamily="34" charset="0"/>
                <a:cs typeface="Arial" panose="020B0604020202020204" pitchFamily="34" charset="0"/>
                <a:sym typeface="+mn-ea"/>
              </a:rPr>
              <a:t>2. Data Transformation and Cleaning</a:t>
            </a:r>
            <a:endParaRPr lang="en-US" sz="1200">
              <a:solidFill>
                <a:schemeClr val="tx1"/>
              </a:solidFill>
              <a:latin typeface="Arial" panose="020B0604020202020204" pitchFamily="34" charset="0"/>
              <a:cs typeface="Arial" panose="020B0604020202020204" pitchFamily="34" charset="0"/>
            </a:endParaRPr>
          </a:p>
          <a:p>
            <a:pPr>
              <a:lnSpc>
                <a:spcPct val="100000"/>
              </a:lnSpc>
            </a:pPr>
            <a:r>
              <a:rPr lang="en-US" sz="1200">
                <a:solidFill>
                  <a:schemeClr val="tx1"/>
                </a:solidFill>
                <a:latin typeface="Arial" panose="020B0604020202020204" pitchFamily="34" charset="0"/>
                <a:cs typeface="Arial" panose="020B0604020202020204" pitchFamily="34" charset="0"/>
                <a:sym typeface="+mn-ea"/>
              </a:rPr>
              <a:t>3. Data Modeling</a:t>
            </a:r>
            <a:endParaRPr lang="en-US" sz="1200">
              <a:solidFill>
                <a:schemeClr val="tx1"/>
              </a:solidFill>
              <a:latin typeface="Arial" panose="020B0604020202020204" pitchFamily="34" charset="0"/>
              <a:cs typeface="Arial" panose="020B0604020202020204" pitchFamily="34" charset="0"/>
            </a:endParaRPr>
          </a:p>
          <a:p>
            <a:pPr>
              <a:lnSpc>
                <a:spcPct val="100000"/>
              </a:lnSpc>
            </a:pPr>
            <a:r>
              <a:rPr lang="en-US" sz="1200">
                <a:solidFill>
                  <a:schemeClr val="tx1"/>
                </a:solidFill>
                <a:latin typeface="Arial" panose="020B0604020202020204" pitchFamily="34" charset="0"/>
                <a:cs typeface="Arial" panose="020B0604020202020204" pitchFamily="34" charset="0"/>
                <a:sym typeface="+mn-ea"/>
              </a:rPr>
              <a:t>4. Visualizations</a:t>
            </a:r>
            <a:endParaRPr lang="en-US" sz="1200">
              <a:solidFill>
                <a:schemeClr val="tx1"/>
              </a:solidFill>
              <a:latin typeface="Arial" panose="020B0604020202020204" pitchFamily="34" charset="0"/>
              <a:cs typeface="Arial" panose="020B0604020202020204" pitchFamily="34" charset="0"/>
            </a:endParaRPr>
          </a:p>
          <a:p>
            <a:pPr>
              <a:lnSpc>
                <a:spcPct val="100000"/>
              </a:lnSpc>
            </a:pPr>
            <a:r>
              <a:rPr lang="en-US" sz="1200">
                <a:solidFill>
                  <a:schemeClr val="tx1"/>
                </a:solidFill>
                <a:latin typeface="Arial" panose="020B0604020202020204" pitchFamily="34" charset="0"/>
                <a:cs typeface="Arial" panose="020B0604020202020204" pitchFamily="34" charset="0"/>
                <a:sym typeface="+mn-ea"/>
              </a:rPr>
              <a:t>5. Custom Visuals</a:t>
            </a:r>
            <a:endParaRPr lang="en-US" sz="1200">
              <a:solidFill>
                <a:schemeClr val="tx1"/>
              </a:solidFill>
              <a:latin typeface="Arial" panose="020B0604020202020204" pitchFamily="34" charset="0"/>
              <a:cs typeface="Arial" panose="020B0604020202020204" pitchFamily="34" charset="0"/>
            </a:endParaRPr>
          </a:p>
          <a:p>
            <a:pPr>
              <a:lnSpc>
                <a:spcPct val="100000"/>
              </a:lnSpc>
            </a:pPr>
            <a:r>
              <a:rPr lang="en-US" sz="1200">
                <a:solidFill>
                  <a:schemeClr val="tx1"/>
                </a:solidFill>
                <a:latin typeface="Arial" panose="020B0604020202020204" pitchFamily="34" charset="0"/>
                <a:cs typeface="Arial" panose="020B0604020202020204" pitchFamily="34" charset="0"/>
                <a:sym typeface="+mn-ea"/>
              </a:rPr>
              <a:t>6. Drag-and-Drop Interface</a:t>
            </a:r>
            <a:endParaRPr lang="en-US" sz="1200">
              <a:solidFill>
                <a:schemeClr val="tx1"/>
              </a:solidFill>
              <a:latin typeface="Arial" panose="020B0604020202020204" pitchFamily="34" charset="0"/>
              <a:cs typeface="Arial" panose="020B0604020202020204" pitchFamily="34" charset="0"/>
            </a:endParaRPr>
          </a:p>
          <a:p>
            <a:pPr>
              <a:lnSpc>
                <a:spcPct val="100000"/>
              </a:lnSpc>
            </a:pPr>
            <a:r>
              <a:rPr lang="en-US" sz="1200">
                <a:solidFill>
                  <a:schemeClr val="tx1"/>
                </a:solidFill>
                <a:latin typeface="Arial" panose="020B0604020202020204" pitchFamily="34" charset="0"/>
                <a:cs typeface="Arial" panose="020B0604020202020204" pitchFamily="34" charset="0"/>
                <a:sym typeface="+mn-ea"/>
              </a:rPr>
              <a:t>7. Slicers and Filters</a:t>
            </a:r>
            <a:endParaRPr lang="en-US" sz="1200">
              <a:solidFill>
                <a:schemeClr val="tx1"/>
              </a:solidFill>
              <a:latin typeface="Arial" panose="020B0604020202020204" pitchFamily="34" charset="0"/>
              <a:cs typeface="Arial" panose="020B0604020202020204" pitchFamily="34" charset="0"/>
            </a:endParaRPr>
          </a:p>
          <a:p>
            <a:pPr>
              <a:lnSpc>
                <a:spcPct val="100000"/>
              </a:lnSpc>
            </a:pPr>
            <a:r>
              <a:rPr lang="en-US" sz="1200">
                <a:solidFill>
                  <a:schemeClr val="tx1"/>
                </a:solidFill>
                <a:latin typeface="Arial" panose="020B0604020202020204" pitchFamily="34" charset="0"/>
                <a:cs typeface="Arial" panose="020B0604020202020204" pitchFamily="34" charset="0"/>
                <a:sym typeface="+mn-ea"/>
              </a:rPr>
              <a:t>8. Advanced Analytics</a:t>
            </a:r>
            <a:endParaRPr lang="en-US" sz="1200">
              <a:solidFill>
                <a:schemeClr val="tx1"/>
              </a:solidFill>
              <a:latin typeface="Arial" panose="020B0604020202020204" pitchFamily="34" charset="0"/>
              <a:cs typeface="Arial" panose="020B0604020202020204" pitchFamily="34" charset="0"/>
            </a:endParaRPr>
          </a:p>
          <a:p>
            <a:pPr>
              <a:lnSpc>
                <a:spcPct val="100000"/>
              </a:lnSpc>
            </a:pPr>
            <a:r>
              <a:rPr lang="en-US" sz="1200">
                <a:solidFill>
                  <a:schemeClr val="tx1"/>
                </a:solidFill>
                <a:latin typeface="Arial" panose="020B0604020202020204" pitchFamily="34" charset="0"/>
                <a:cs typeface="Arial" panose="020B0604020202020204" pitchFamily="34" charset="0"/>
                <a:sym typeface="+mn-ea"/>
              </a:rPr>
              <a:t>9. Report Sharing and Collaboration</a:t>
            </a:r>
            <a:endParaRPr lang="en-US" sz="1200">
              <a:solidFill>
                <a:schemeClr val="tx1"/>
              </a:solidFill>
              <a:latin typeface="Arial" panose="020B0604020202020204" pitchFamily="34" charset="0"/>
              <a:cs typeface="Arial" panose="020B0604020202020204" pitchFamily="34" charset="0"/>
            </a:endParaRPr>
          </a:p>
          <a:p>
            <a:pPr>
              <a:lnSpc>
                <a:spcPct val="100000"/>
              </a:lnSpc>
            </a:pPr>
            <a:r>
              <a:rPr lang="en-US" sz="1200">
                <a:solidFill>
                  <a:schemeClr val="tx1"/>
                </a:solidFill>
                <a:latin typeface="Arial" panose="020B0604020202020204" pitchFamily="34" charset="0"/>
                <a:cs typeface="Arial" panose="020B0604020202020204" pitchFamily="34" charset="0"/>
                <a:sym typeface="+mn-ea"/>
              </a:rPr>
              <a:t>10. Query Folding</a:t>
            </a:r>
            <a:endParaRPr lang="en-US" sz="1200">
              <a:solidFill>
                <a:schemeClr val="tx1"/>
              </a:solidFill>
              <a:latin typeface="Arial" panose="020B0604020202020204" pitchFamily="34" charset="0"/>
              <a:cs typeface="Arial" panose="020B0604020202020204" pitchFamily="34" charset="0"/>
            </a:endParaRPr>
          </a:p>
          <a:p>
            <a:pPr>
              <a:lnSpc>
                <a:spcPct val="100000"/>
              </a:lnSpc>
            </a:pPr>
            <a:r>
              <a:rPr lang="en-US" sz="1200">
                <a:solidFill>
                  <a:schemeClr val="tx1"/>
                </a:solidFill>
                <a:latin typeface="Arial" panose="020B0604020202020204" pitchFamily="34" charset="0"/>
                <a:cs typeface="Arial" panose="020B0604020202020204" pitchFamily="34" charset="0"/>
                <a:sym typeface="+mn-ea"/>
              </a:rPr>
              <a:t>11. Bookmarks and Drillthrough</a:t>
            </a:r>
            <a:endParaRPr lang="en-US" sz="1200">
              <a:solidFill>
                <a:schemeClr val="tx1"/>
              </a:solidFill>
              <a:latin typeface="Arial" panose="020B0604020202020204" pitchFamily="34" charset="0"/>
              <a:cs typeface="Arial" panose="020B0604020202020204" pitchFamily="34" charset="0"/>
            </a:endParaRPr>
          </a:p>
          <a:p>
            <a:pPr>
              <a:lnSpc>
                <a:spcPct val="100000"/>
              </a:lnSpc>
            </a:pPr>
            <a:r>
              <a:rPr lang="en-US" sz="1200">
                <a:solidFill>
                  <a:schemeClr val="tx1"/>
                </a:solidFill>
                <a:latin typeface="Arial" panose="020B0604020202020204" pitchFamily="34" charset="0"/>
                <a:cs typeface="Arial" panose="020B0604020202020204" pitchFamily="34" charset="0"/>
                <a:sym typeface="+mn-ea"/>
              </a:rPr>
              <a:t>12. Performance Optimization</a:t>
            </a:r>
            <a:endParaRPr lang="en-US" sz="1200">
              <a:solidFill>
                <a:schemeClr val="tx1"/>
              </a:solidFill>
              <a:latin typeface="Arial" panose="020B0604020202020204" pitchFamily="34" charset="0"/>
              <a:cs typeface="Arial" panose="020B0604020202020204" pitchFamily="34" charset="0"/>
            </a:endParaRPr>
          </a:p>
          <a:p>
            <a:pPr>
              <a:lnSpc>
                <a:spcPct val="100000"/>
              </a:lnSpc>
            </a:pPr>
            <a:r>
              <a:rPr lang="en-US" sz="1200">
                <a:solidFill>
                  <a:schemeClr val="tx1"/>
                </a:solidFill>
                <a:latin typeface="Arial" panose="020B0604020202020204" pitchFamily="34" charset="0"/>
                <a:cs typeface="Arial" panose="020B0604020202020204" pitchFamily="34" charset="0"/>
                <a:sym typeface="+mn-ea"/>
              </a:rPr>
              <a:t>13. Scheduled Refresh</a:t>
            </a:r>
            <a:endParaRPr lang="en-US" sz="1200">
              <a:solidFill>
                <a:schemeClr val="tx1"/>
              </a:solidFill>
              <a:latin typeface="Arial" panose="020B0604020202020204" pitchFamily="34" charset="0"/>
              <a:cs typeface="Arial" panose="020B0604020202020204" pitchFamily="34" charset="0"/>
            </a:endParaRPr>
          </a:p>
          <a:p>
            <a:pPr>
              <a:lnSpc>
                <a:spcPct val="150000"/>
              </a:lnSpc>
            </a:pPr>
            <a:endParaRPr lang="en-US" sz="1200" b="1">
              <a:gradFill>
                <a:gsLst>
                  <a:gs pos="0">
                    <a:srgbClr val="E30000"/>
                  </a:gs>
                  <a:gs pos="100000">
                    <a:srgbClr val="760303"/>
                  </a:gs>
                </a:gsLst>
                <a:lin scaled="0"/>
              </a:gradFill>
            </a:endParaRPr>
          </a:p>
          <a:p>
            <a:pPr>
              <a:lnSpc>
                <a:spcPct val="150000"/>
              </a:lnSpc>
            </a:pPr>
            <a:endParaRPr lang="en-US" altLang="en-US" sz="1200" dirty="0">
              <a:solidFill>
                <a:schemeClr val="tx1">
                  <a:lumMod val="95000"/>
                  <a:lumOff val="5000"/>
                </a:schemeClr>
              </a:solidFill>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a:stretch>
            <a:fillRect/>
          </a:stretch>
        </p:blipFill>
        <p:spPr>
          <a:xfrm rot="10800000">
            <a:off x="0" y="0"/>
            <a:ext cx="2914286" cy="1133333"/>
          </a:xfrm>
          <a:prstGeom prst="rect">
            <a:avLst/>
          </a:prstGeom>
        </p:spPr>
      </p:pic>
      <p:sp>
        <p:nvSpPr>
          <p:cNvPr id="8" name="天启设计模板 盗取必究"/>
          <p:cNvSpPr txBox="1"/>
          <p:nvPr/>
        </p:nvSpPr>
        <p:spPr>
          <a:xfrm>
            <a:off x="1308735" y="1218565"/>
            <a:ext cx="6935470" cy="4683760"/>
          </a:xfrm>
          <a:prstGeom prst="rect">
            <a:avLst/>
          </a:prstGeom>
          <a:noFill/>
        </p:spPr>
        <p:txBody>
          <a:bodyPr wrap="square" rtlCol="0">
            <a:noAutofit/>
          </a:bodyPr>
          <a:p>
            <a:pPr>
              <a:lnSpc>
                <a:spcPct val="150000"/>
              </a:lnSpc>
            </a:pPr>
            <a:r>
              <a:rPr lang="en-US" altLang="en-US" b="1" dirty="0">
                <a:solidFill>
                  <a:schemeClr val="tx1">
                    <a:lumMod val="95000"/>
                    <a:lumOff val="5000"/>
                  </a:schemeClr>
                </a:solidFill>
                <a:latin typeface="Arial" panose="020B0604020202020204" pitchFamily="34" charset="0"/>
                <a:ea typeface="Arial" panose="020B0604020202020204" pitchFamily="34" charset="0"/>
              </a:rPr>
              <a:t>D</a:t>
            </a:r>
            <a:r>
              <a:rPr lang="en-IN" altLang="en-US" b="1" dirty="0">
                <a:solidFill>
                  <a:schemeClr val="tx1">
                    <a:lumMod val="95000"/>
                    <a:lumOff val="5000"/>
                  </a:schemeClr>
                </a:solidFill>
                <a:latin typeface="Arial" panose="020B0604020202020204" pitchFamily="34" charset="0"/>
                <a:ea typeface="Arial" panose="020B0604020202020204" pitchFamily="34" charset="0"/>
              </a:rPr>
              <a:t>ATA SOURCES</a:t>
            </a:r>
            <a:r>
              <a:rPr lang="en-US" altLang="en-US" b="1" dirty="0">
                <a:solidFill>
                  <a:schemeClr val="tx1">
                    <a:lumMod val="95000"/>
                    <a:lumOff val="5000"/>
                  </a:schemeClr>
                </a:solidFill>
                <a:latin typeface="Arial" panose="020B0604020202020204" pitchFamily="34" charset="0"/>
                <a:ea typeface="Arial" panose="020B0604020202020204" pitchFamily="34" charset="0"/>
              </a:rPr>
              <a:t>:</a:t>
            </a:r>
            <a:endParaRPr lang="en-US" altLang="en-US" b="1" dirty="0">
              <a:solidFill>
                <a:schemeClr val="tx1">
                  <a:lumMod val="95000"/>
                  <a:lumOff val="5000"/>
                </a:schemeClr>
              </a:solidFill>
              <a:latin typeface="Arial" panose="020B0604020202020204" pitchFamily="34" charset="0"/>
              <a:ea typeface="Arial" panose="020B0604020202020204" pitchFamily="34" charset="0"/>
            </a:endParaRPr>
          </a:p>
          <a:p>
            <a:pPr marL="171450" indent="-171450">
              <a:lnSpc>
                <a:spcPct val="150000"/>
              </a:lnSpc>
              <a:buFont typeface="Wingdings" panose="05000000000000000000" charset="0"/>
              <a:buChar char="§"/>
            </a:pPr>
            <a:r>
              <a:rPr lang="en-US" altLang="en-US" dirty="0">
                <a:solidFill>
                  <a:schemeClr val="tx1">
                    <a:lumMod val="95000"/>
                    <a:lumOff val="5000"/>
                  </a:schemeClr>
                </a:solidFill>
                <a:latin typeface="Arial" panose="020B0604020202020204" pitchFamily="34" charset="0"/>
                <a:ea typeface="Arial" panose="020B0604020202020204" pitchFamily="34" charset="0"/>
              </a:rPr>
              <a:t>MasterCustomer1: Key customer details (City, Category, Group, Location).</a:t>
            </a:r>
            <a:endParaRPr lang="en-US" altLang="en-US" dirty="0">
              <a:solidFill>
                <a:schemeClr val="tx1">
                  <a:lumMod val="95000"/>
                  <a:lumOff val="5000"/>
                </a:schemeClr>
              </a:solidFill>
              <a:latin typeface="Arial" panose="020B0604020202020204" pitchFamily="34" charset="0"/>
              <a:ea typeface="Arial" panose="020B0604020202020204" pitchFamily="34" charset="0"/>
            </a:endParaRPr>
          </a:p>
          <a:p>
            <a:pPr marL="171450" indent="-171450">
              <a:lnSpc>
                <a:spcPct val="150000"/>
              </a:lnSpc>
              <a:buFont typeface="Wingdings" panose="05000000000000000000" charset="0"/>
              <a:buChar char="§"/>
            </a:pPr>
            <a:r>
              <a:rPr lang="en-US" altLang="en-US" dirty="0">
                <a:solidFill>
                  <a:schemeClr val="tx1">
                    <a:lumMod val="95000"/>
                    <a:lumOff val="5000"/>
                  </a:schemeClr>
                </a:solidFill>
                <a:latin typeface="Arial" panose="020B0604020202020204" pitchFamily="34" charset="0"/>
                <a:ea typeface="Arial" panose="020B0604020202020204" pitchFamily="34" charset="0"/>
              </a:rPr>
              <a:t>InvoiceData: Transactional details (Sales, Quantity, YoY Sales).</a:t>
            </a:r>
            <a:endParaRPr lang="en-US" altLang="en-US" dirty="0">
              <a:solidFill>
                <a:schemeClr val="tx1">
                  <a:lumMod val="95000"/>
                  <a:lumOff val="5000"/>
                </a:schemeClr>
              </a:solidFill>
              <a:latin typeface="Arial" panose="020B0604020202020204" pitchFamily="34" charset="0"/>
              <a:ea typeface="Arial" panose="020B0604020202020204" pitchFamily="34" charset="0"/>
            </a:endParaRPr>
          </a:p>
          <a:p>
            <a:pPr marL="171450" indent="-171450">
              <a:lnSpc>
                <a:spcPct val="150000"/>
              </a:lnSpc>
              <a:buFont typeface="Wingdings" panose="05000000000000000000" charset="0"/>
              <a:buChar char="§"/>
            </a:pPr>
            <a:r>
              <a:rPr lang="en-US" altLang="en-US" dirty="0">
                <a:solidFill>
                  <a:schemeClr val="tx1">
                    <a:lumMod val="95000"/>
                    <a:lumOff val="5000"/>
                  </a:schemeClr>
                </a:solidFill>
                <a:latin typeface="Arial" panose="020B0604020202020204" pitchFamily="34" charset="0"/>
                <a:ea typeface="Arial" panose="020B0604020202020204" pitchFamily="34" charset="0"/>
              </a:rPr>
              <a:t>Financials: Profitability data (COGS, Discounts, Profit).</a:t>
            </a:r>
            <a:endParaRPr lang="en-US" altLang="en-US" dirty="0">
              <a:solidFill>
                <a:schemeClr val="tx1">
                  <a:lumMod val="95000"/>
                  <a:lumOff val="5000"/>
                </a:schemeClr>
              </a:solidFill>
              <a:latin typeface="Arial" panose="020B0604020202020204" pitchFamily="34" charset="0"/>
              <a:ea typeface="Arial" panose="020B0604020202020204" pitchFamily="34" charset="0"/>
            </a:endParaRPr>
          </a:p>
          <a:p>
            <a:pPr indent="0">
              <a:lnSpc>
                <a:spcPct val="150000"/>
              </a:lnSpc>
              <a:buFont typeface="Wingdings" panose="05000000000000000000" charset="0"/>
              <a:buNone/>
            </a:pPr>
            <a:r>
              <a:rPr lang="en-IN" altLang="en-US" b="1" dirty="0">
                <a:solidFill>
                  <a:schemeClr val="tx1">
                    <a:lumMod val="95000"/>
                    <a:lumOff val="5000"/>
                  </a:schemeClr>
                </a:solidFill>
                <a:latin typeface="Arial" panose="020B0604020202020204" pitchFamily="34" charset="0"/>
                <a:ea typeface="Arial" panose="020B0604020202020204" pitchFamily="34" charset="0"/>
              </a:rPr>
              <a:t>DATA CLEANING:</a:t>
            </a:r>
            <a:endParaRPr lang="en-US" altLang="en-US" b="1" dirty="0">
              <a:solidFill>
                <a:schemeClr val="tx1">
                  <a:lumMod val="95000"/>
                  <a:lumOff val="5000"/>
                </a:schemeClr>
              </a:solidFill>
              <a:latin typeface="Arial" panose="020B0604020202020204" pitchFamily="34" charset="0"/>
              <a:ea typeface="Arial" panose="020B0604020202020204" pitchFamily="34" charset="0"/>
            </a:endParaRPr>
          </a:p>
          <a:p>
            <a:pPr indent="0">
              <a:lnSpc>
                <a:spcPct val="150000"/>
              </a:lnSpc>
              <a:buFont typeface="Wingdings" panose="05000000000000000000" charset="0"/>
              <a:buNone/>
            </a:pPr>
            <a:r>
              <a:rPr lang="en-US" altLang="en-US" b="1" dirty="0">
                <a:solidFill>
                  <a:schemeClr val="tx1">
                    <a:lumMod val="95000"/>
                    <a:lumOff val="5000"/>
                  </a:schemeClr>
                </a:solidFill>
                <a:latin typeface="Arial" panose="020B0604020202020204" pitchFamily="34" charset="0"/>
                <a:ea typeface="Arial" panose="020B0604020202020204" pitchFamily="34" charset="0"/>
              </a:rPr>
              <a:t>InvoiceData</a:t>
            </a:r>
            <a:r>
              <a:rPr lang="en-IN" altLang="en-US" b="1" dirty="0">
                <a:solidFill>
                  <a:schemeClr val="tx1">
                    <a:lumMod val="95000"/>
                    <a:lumOff val="5000"/>
                  </a:schemeClr>
                </a:solidFill>
                <a:latin typeface="Arial" panose="020B0604020202020204" pitchFamily="34" charset="0"/>
                <a:ea typeface="Arial" panose="020B0604020202020204" pitchFamily="34" charset="0"/>
              </a:rPr>
              <a:t>:</a:t>
            </a:r>
            <a:endParaRPr lang="en-US" altLang="en-US" b="1" dirty="0">
              <a:solidFill>
                <a:schemeClr val="tx1">
                  <a:lumMod val="95000"/>
                  <a:lumOff val="5000"/>
                </a:schemeClr>
              </a:solidFill>
              <a:latin typeface="Arial" panose="020B0604020202020204" pitchFamily="34" charset="0"/>
              <a:ea typeface="Arial" panose="020B0604020202020204" pitchFamily="34" charset="0"/>
            </a:endParaRPr>
          </a:p>
          <a:p>
            <a:pPr marL="171450" indent="-171450">
              <a:lnSpc>
                <a:spcPct val="150000"/>
              </a:lnSpc>
              <a:buFont typeface="Wingdings" panose="05000000000000000000" charset="0"/>
              <a:buChar char="§"/>
            </a:pPr>
            <a:r>
              <a:rPr lang="en-US" altLang="en-US" dirty="0">
                <a:solidFill>
                  <a:schemeClr val="tx1">
                    <a:lumMod val="95000"/>
                    <a:lumOff val="5000"/>
                  </a:schemeClr>
                </a:solidFill>
                <a:latin typeface="Arial" panose="020B0604020202020204" pitchFamily="34" charset="0"/>
                <a:ea typeface="Arial" panose="020B0604020202020204" pitchFamily="34" charset="0"/>
              </a:rPr>
              <a:t>Merged Day, Month, and Year columns into a single Date column.</a:t>
            </a:r>
            <a:endParaRPr lang="en-US" altLang="en-US" dirty="0">
              <a:solidFill>
                <a:schemeClr val="tx1">
                  <a:lumMod val="95000"/>
                  <a:lumOff val="5000"/>
                </a:schemeClr>
              </a:solidFill>
              <a:latin typeface="Arial" panose="020B0604020202020204" pitchFamily="34" charset="0"/>
              <a:ea typeface="Arial" panose="020B0604020202020204" pitchFamily="34" charset="0"/>
            </a:endParaRPr>
          </a:p>
          <a:p>
            <a:pPr marL="171450" indent="-171450">
              <a:lnSpc>
                <a:spcPct val="150000"/>
              </a:lnSpc>
              <a:buFont typeface="Wingdings" panose="05000000000000000000" charset="0"/>
              <a:buChar char="§"/>
            </a:pPr>
            <a:r>
              <a:rPr lang="en-US" altLang="en-US" dirty="0">
                <a:solidFill>
                  <a:schemeClr val="tx1">
                    <a:lumMod val="95000"/>
                    <a:lumOff val="5000"/>
                  </a:schemeClr>
                </a:solidFill>
                <a:latin typeface="Arial" panose="020B0604020202020204" pitchFamily="34" charset="0"/>
                <a:ea typeface="Arial" panose="020B0604020202020204" pitchFamily="34" charset="0"/>
              </a:rPr>
              <a:t>Standardized Date data type for compatibility.</a:t>
            </a:r>
            <a:endParaRPr lang="en-US" altLang="en-US" dirty="0">
              <a:solidFill>
                <a:schemeClr val="tx1">
                  <a:lumMod val="95000"/>
                  <a:lumOff val="5000"/>
                </a:schemeClr>
              </a:solidFill>
              <a:latin typeface="Arial" panose="020B0604020202020204" pitchFamily="34" charset="0"/>
              <a:ea typeface="Arial" panose="020B0604020202020204" pitchFamily="34" charset="0"/>
            </a:endParaRPr>
          </a:p>
          <a:p>
            <a:pPr marL="171450" indent="-171450">
              <a:lnSpc>
                <a:spcPct val="150000"/>
              </a:lnSpc>
              <a:buFont typeface="Wingdings" panose="05000000000000000000" charset="0"/>
              <a:buChar char="§"/>
            </a:pPr>
            <a:r>
              <a:rPr lang="en-US" altLang="en-US" dirty="0">
                <a:solidFill>
                  <a:schemeClr val="tx1">
                    <a:lumMod val="95000"/>
                    <a:lumOff val="5000"/>
                  </a:schemeClr>
                </a:solidFill>
                <a:latin typeface="Arial" panose="020B0604020202020204" pitchFamily="34" charset="0"/>
                <a:ea typeface="Arial" panose="020B0604020202020204" pitchFamily="34" charset="0"/>
              </a:rPr>
              <a:t>Removed unnecessary columns to streamline data.</a:t>
            </a:r>
            <a:endParaRPr lang="en-US" altLang="en-US" dirty="0">
              <a:solidFill>
                <a:schemeClr val="tx1">
                  <a:lumMod val="95000"/>
                  <a:lumOff val="5000"/>
                </a:schemeClr>
              </a:solidFill>
              <a:latin typeface="Arial" panose="020B0604020202020204" pitchFamily="34" charset="0"/>
              <a:ea typeface="Arial" panose="020B0604020202020204" pitchFamily="34" charset="0"/>
            </a:endParaRPr>
          </a:p>
          <a:p>
            <a:pPr indent="0">
              <a:lnSpc>
                <a:spcPct val="150000"/>
              </a:lnSpc>
              <a:buFont typeface="Wingdings" panose="05000000000000000000" charset="0"/>
              <a:buNone/>
            </a:pPr>
            <a:r>
              <a:rPr lang="en-US" altLang="en-US" b="1" dirty="0">
                <a:solidFill>
                  <a:schemeClr val="tx1">
                    <a:lumMod val="95000"/>
                    <a:lumOff val="5000"/>
                  </a:schemeClr>
                </a:solidFill>
                <a:latin typeface="Arial" panose="020B0604020202020204" pitchFamily="34" charset="0"/>
                <a:ea typeface="Arial" panose="020B0604020202020204" pitchFamily="34" charset="0"/>
              </a:rPr>
              <a:t>MasterCustomer1:</a:t>
            </a:r>
            <a:endParaRPr lang="en-US" altLang="en-US" b="1" dirty="0">
              <a:solidFill>
                <a:schemeClr val="tx1">
                  <a:lumMod val="95000"/>
                  <a:lumOff val="5000"/>
                </a:schemeClr>
              </a:solidFill>
              <a:latin typeface="Arial" panose="020B0604020202020204" pitchFamily="34" charset="0"/>
              <a:ea typeface="Arial" panose="020B0604020202020204" pitchFamily="34" charset="0"/>
            </a:endParaRPr>
          </a:p>
          <a:p>
            <a:pPr marL="285750" indent="-285750">
              <a:lnSpc>
                <a:spcPct val="150000"/>
              </a:lnSpc>
              <a:buFont typeface="Wingdings" panose="05000000000000000000" charset="0"/>
              <a:buChar char="§"/>
            </a:pPr>
            <a:r>
              <a:rPr lang="en-US" altLang="en-US" dirty="0">
                <a:solidFill>
                  <a:schemeClr val="tx1">
                    <a:lumMod val="95000"/>
                    <a:lumOff val="5000"/>
                  </a:schemeClr>
                </a:solidFill>
                <a:latin typeface="Arial" panose="020B0604020202020204" pitchFamily="34" charset="0"/>
                <a:ea typeface="Arial" panose="020B0604020202020204" pitchFamily="34" charset="0"/>
              </a:rPr>
              <a:t>Split CityProvince into City and Province.</a:t>
            </a:r>
            <a:endParaRPr lang="en-US" altLang="en-US" dirty="0">
              <a:solidFill>
                <a:schemeClr val="tx1">
                  <a:lumMod val="95000"/>
                  <a:lumOff val="5000"/>
                </a:schemeClr>
              </a:solidFill>
              <a:latin typeface="Arial" panose="020B0604020202020204" pitchFamily="34" charset="0"/>
              <a:ea typeface="Arial" panose="020B0604020202020204" pitchFamily="34" charset="0"/>
            </a:endParaRPr>
          </a:p>
          <a:p>
            <a:pPr marL="285750" indent="-285750">
              <a:lnSpc>
                <a:spcPct val="150000"/>
              </a:lnSpc>
              <a:buFont typeface="Wingdings" panose="05000000000000000000" charset="0"/>
              <a:buChar char="§"/>
            </a:pPr>
            <a:r>
              <a:rPr lang="en-US" altLang="en-US" dirty="0">
                <a:solidFill>
                  <a:schemeClr val="tx1">
                    <a:lumMod val="95000"/>
                    <a:lumOff val="5000"/>
                  </a:schemeClr>
                </a:solidFill>
                <a:latin typeface="Arial" panose="020B0604020202020204" pitchFamily="34" charset="0"/>
                <a:ea typeface="Arial" panose="020B0604020202020204" pitchFamily="34" charset="0"/>
              </a:rPr>
              <a:t>Retained only relevant columns for analysis.</a:t>
            </a:r>
            <a:endParaRPr lang="en-US" altLang="en-US" dirty="0">
              <a:solidFill>
                <a:schemeClr val="tx1">
                  <a:lumMod val="95000"/>
                  <a:lumOff val="5000"/>
                </a:schemeClr>
              </a:solidFill>
              <a:latin typeface="Arial" panose="020B0604020202020204" pitchFamily="34" charset="0"/>
              <a:ea typeface="Arial" panose="020B0604020202020204" pitchFamily="34" charset="0"/>
            </a:endParaRPr>
          </a:p>
        </p:txBody>
      </p:sp>
      <p:sp>
        <p:nvSpPr>
          <p:cNvPr id="16" name="矩形 16"/>
          <p:cNvSpPr/>
          <p:nvPr/>
        </p:nvSpPr>
        <p:spPr>
          <a:xfrm>
            <a:off x="3682365" y="365760"/>
            <a:ext cx="2957195" cy="401955"/>
          </a:xfrm>
          <a:prstGeom prst="rect">
            <a:avLst/>
          </a:prstGeom>
          <a:solidFill>
            <a:srgbClr val="9ACCA7"/>
          </a:solidFill>
        </p:spPr>
        <p:txBody>
          <a:bodyPr wrap="square">
            <a:noAutofit/>
          </a:bodyPr>
          <a:p>
            <a:pPr algn="ctr"/>
            <a:r>
              <a:rPr lang="en-IN" altLang="en-US" b="1" dirty="0">
                <a:solidFill>
                  <a:schemeClr val="bg1"/>
                </a:solidFill>
                <a:latin typeface="Arial" panose="020B0604020202020204" pitchFamily="34" charset="0"/>
                <a:ea typeface="Arial" panose="020B0604020202020204" pitchFamily="34" charset="0"/>
              </a:rPr>
              <a:t>DATA PREPARATION</a:t>
            </a:r>
            <a:endParaRPr lang="en-IN" altLang="en-US" b="1" dirty="0">
              <a:solidFill>
                <a:schemeClr val="bg1"/>
              </a:solidFill>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 name="图片 44"/>
          <p:cNvPicPr>
            <a:picLocks noChangeAspect="1"/>
          </p:cNvPicPr>
          <p:nvPr/>
        </p:nvPicPr>
        <p:blipFill>
          <a:blip r:embed="rId1"/>
          <a:stretch>
            <a:fillRect/>
          </a:stretch>
        </p:blipFill>
        <p:spPr>
          <a:xfrm rot="10800000">
            <a:off x="0" y="0"/>
            <a:ext cx="2914286" cy="1133333"/>
          </a:xfrm>
          <a:prstGeom prst="rect">
            <a:avLst/>
          </a:prstGeom>
        </p:spPr>
      </p:pic>
      <p:sp>
        <p:nvSpPr>
          <p:cNvPr id="16" name="矩形 16"/>
          <p:cNvSpPr/>
          <p:nvPr/>
        </p:nvSpPr>
        <p:spPr>
          <a:xfrm>
            <a:off x="3682365" y="365760"/>
            <a:ext cx="2957195" cy="401955"/>
          </a:xfrm>
          <a:prstGeom prst="rect">
            <a:avLst/>
          </a:prstGeom>
          <a:solidFill>
            <a:srgbClr val="9ACCA7"/>
          </a:solidFill>
        </p:spPr>
        <p:txBody>
          <a:bodyPr wrap="square">
            <a:noAutofit/>
          </a:bodyPr>
          <a:p>
            <a:pPr algn="ctr"/>
            <a:r>
              <a:rPr lang="en-IN" altLang="en-US" b="1" dirty="0">
                <a:solidFill>
                  <a:schemeClr val="bg1"/>
                </a:solidFill>
                <a:latin typeface="Arial" panose="020B0604020202020204" pitchFamily="34" charset="0"/>
                <a:ea typeface="Arial" panose="020B0604020202020204" pitchFamily="34" charset="0"/>
              </a:rPr>
              <a:t>DATA MODELING</a:t>
            </a:r>
            <a:endParaRPr lang="en-IN" altLang="en-US" b="1" dirty="0">
              <a:solidFill>
                <a:schemeClr val="bg1"/>
              </a:solidFill>
              <a:latin typeface="Arial" panose="020B0604020202020204" pitchFamily="34" charset="0"/>
              <a:ea typeface="Arial" panose="020B0604020202020204" pitchFamily="34" charset="0"/>
            </a:endParaRPr>
          </a:p>
        </p:txBody>
      </p:sp>
      <p:sp>
        <p:nvSpPr>
          <p:cNvPr id="8" name="天启设计模板 盗取必究"/>
          <p:cNvSpPr txBox="1"/>
          <p:nvPr/>
        </p:nvSpPr>
        <p:spPr>
          <a:xfrm>
            <a:off x="1118235" y="1282700"/>
            <a:ext cx="6935470" cy="4683760"/>
          </a:xfrm>
          <a:prstGeom prst="rect">
            <a:avLst/>
          </a:prstGeom>
          <a:noFill/>
        </p:spPr>
        <p:txBody>
          <a:bodyPr wrap="square" rtlCol="0">
            <a:noAutofit/>
          </a:bodyPr>
          <a:p>
            <a:pPr>
              <a:lnSpc>
                <a:spcPct val="150000"/>
              </a:lnSpc>
            </a:pPr>
            <a:r>
              <a:rPr lang="en-US" altLang="en-US" b="1" dirty="0">
                <a:solidFill>
                  <a:schemeClr val="tx1">
                    <a:lumMod val="95000"/>
                    <a:lumOff val="5000"/>
                  </a:schemeClr>
                </a:solidFill>
                <a:latin typeface="Arial" panose="020B0604020202020204" pitchFamily="34" charset="0"/>
                <a:ea typeface="Arial" panose="020B0604020202020204" pitchFamily="34" charset="0"/>
              </a:rPr>
              <a:t>D</a:t>
            </a:r>
            <a:r>
              <a:rPr lang="en-IN" altLang="en-US" b="1" dirty="0">
                <a:solidFill>
                  <a:schemeClr val="tx1">
                    <a:lumMod val="95000"/>
                    <a:lumOff val="5000"/>
                  </a:schemeClr>
                </a:solidFill>
                <a:latin typeface="Arial" panose="020B0604020202020204" pitchFamily="34" charset="0"/>
                <a:ea typeface="Arial" panose="020B0604020202020204" pitchFamily="34" charset="0"/>
              </a:rPr>
              <a:t>ATA INTEGRATION:</a:t>
            </a:r>
            <a:endParaRPr lang="en-US" altLang="en-US" b="1" dirty="0">
              <a:solidFill>
                <a:schemeClr val="tx1">
                  <a:lumMod val="95000"/>
                  <a:lumOff val="5000"/>
                </a:schemeClr>
              </a:solidFill>
              <a:latin typeface="Arial" panose="020B0604020202020204" pitchFamily="34" charset="0"/>
              <a:ea typeface="Arial" panose="020B0604020202020204" pitchFamily="34" charset="0"/>
            </a:endParaRPr>
          </a:p>
          <a:p>
            <a:pPr marL="285750" indent="-285750">
              <a:lnSpc>
                <a:spcPct val="150000"/>
              </a:lnSpc>
              <a:buFont typeface="Arial" panose="020B0604020202020204" pitchFamily="34" charset="0"/>
              <a:buChar char="•"/>
            </a:pPr>
            <a:r>
              <a:rPr lang="en-US" altLang="en-US" dirty="0">
                <a:solidFill>
                  <a:schemeClr val="tx1">
                    <a:lumMod val="95000"/>
                    <a:lumOff val="5000"/>
                  </a:schemeClr>
                </a:solidFill>
                <a:latin typeface="Arial" panose="020B0604020202020204" pitchFamily="34" charset="0"/>
                <a:ea typeface="Arial" panose="020B0604020202020204" pitchFamily="34" charset="0"/>
              </a:rPr>
              <a:t>Loaded InvoiceData, MasterCustomer1, and Financials.</a:t>
            </a:r>
            <a:endParaRPr lang="en-US" altLang="en-US" dirty="0">
              <a:solidFill>
                <a:schemeClr val="tx1">
                  <a:lumMod val="95000"/>
                  <a:lumOff val="5000"/>
                </a:schemeClr>
              </a:solidFill>
              <a:latin typeface="Arial" panose="020B0604020202020204" pitchFamily="34" charset="0"/>
              <a:ea typeface="Arial" panose="020B0604020202020204" pitchFamily="34" charset="0"/>
            </a:endParaRPr>
          </a:p>
          <a:p>
            <a:pPr marL="285750" indent="-285750">
              <a:lnSpc>
                <a:spcPct val="150000"/>
              </a:lnSpc>
              <a:buFont typeface="Arial" panose="020B0604020202020204" pitchFamily="34" charset="0"/>
              <a:buChar char="•"/>
            </a:pPr>
            <a:r>
              <a:rPr lang="en-US" altLang="en-US" dirty="0">
                <a:solidFill>
                  <a:schemeClr val="tx1">
                    <a:lumMod val="95000"/>
                    <a:lumOff val="5000"/>
                  </a:schemeClr>
                </a:solidFill>
                <a:latin typeface="Arial" panose="020B0604020202020204" pitchFamily="34" charset="0"/>
                <a:ea typeface="Arial" panose="020B0604020202020204" pitchFamily="34" charset="0"/>
              </a:rPr>
              <a:t>Linked tables:</a:t>
            </a:r>
            <a:endParaRPr lang="en-US" altLang="en-US" dirty="0">
              <a:solidFill>
                <a:schemeClr val="tx1">
                  <a:lumMod val="95000"/>
                  <a:lumOff val="5000"/>
                </a:schemeClr>
              </a:solidFill>
              <a:latin typeface="Arial" panose="020B0604020202020204" pitchFamily="34" charset="0"/>
              <a:ea typeface="Arial" panose="020B0604020202020204" pitchFamily="34" charset="0"/>
            </a:endParaRPr>
          </a:p>
          <a:p>
            <a:pPr marL="285750" indent="-285750">
              <a:lnSpc>
                <a:spcPct val="150000"/>
              </a:lnSpc>
              <a:buFont typeface="Wingdings" panose="05000000000000000000" charset="0"/>
              <a:buChar char="Ø"/>
            </a:pPr>
            <a:r>
              <a:rPr lang="en-US" altLang="en-US" dirty="0">
                <a:solidFill>
                  <a:schemeClr val="tx1">
                    <a:lumMod val="95000"/>
                    <a:lumOff val="5000"/>
                  </a:schemeClr>
                </a:solidFill>
                <a:latin typeface="Arial" panose="020B0604020202020204" pitchFamily="34" charset="0"/>
                <a:ea typeface="Arial" panose="020B0604020202020204" pitchFamily="34" charset="0"/>
              </a:rPr>
              <a:t>CustomerID (MasterCustomer1 ↔ InvoiceData).</a:t>
            </a:r>
            <a:endParaRPr lang="en-US" altLang="en-US" dirty="0">
              <a:solidFill>
                <a:schemeClr val="tx1">
                  <a:lumMod val="95000"/>
                  <a:lumOff val="5000"/>
                </a:schemeClr>
              </a:solidFill>
              <a:latin typeface="Arial" panose="020B0604020202020204" pitchFamily="34" charset="0"/>
              <a:ea typeface="Arial" panose="020B0604020202020204" pitchFamily="34" charset="0"/>
            </a:endParaRPr>
          </a:p>
          <a:p>
            <a:pPr marL="285750" indent="-285750">
              <a:lnSpc>
                <a:spcPct val="150000"/>
              </a:lnSpc>
              <a:buFont typeface="Wingdings" panose="05000000000000000000" charset="0"/>
              <a:buChar char="Ø"/>
            </a:pPr>
            <a:r>
              <a:rPr lang="en-US" altLang="en-US" dirty="0">
                <a:solidFill>
                  <a:schemeClr val="tx1">
                    <a:lumMod val="95000"/>
                    <a:lumOff val="5000"/>
                  </a:schemeClr>
                </a:solidFill>
                <a:latin typeface="Arial" panose="020B0604020202020204" pitchFamily="34" charset="0"/>
                <a:ea typeface="Arial" panose="020B0604020202020204" pitchFamily="34" charset="0"/>
              </a:rPr>
              <a:t>Date (InvoiceData ↔ Financials).</a:t>
            </a:r>
            <a:endParaRPr lang="en-US" altLang="en-US" dirty="0">
              <a:solidFill>
                <a:schemeClr val="tx1">
                  <a:lumMod val="95000"/>
                  <a:lumOff val="5000"/>
                </a:schemeClr>
              </a:solidFill>
              <a:latin typeface="Arial" panose="020B0604020202020204" pitchFamily="34" charset="0"/>
              <a:ea typeface="Arial" panose="020B0604020202020204" pitchFamily="34" charset="0"/>
            </a:endParaRPr>
          </a:p>
          <a:p>
            <a:pPr indent="0">
              <a:lnSpc>
                <a:spcPct val="150000"/>
              </a:lnSpc>
              <a:buFont typeface="Wingdings" panose="05000000000000000000" charset="0"/>
              <a:buNone/>
            </a:pPr>
            <a:r>
              <a:rPr lang="en-IN" altLang="en-US" b="1" dirty="0">
                <a:solidFill>
                  <a:schemeClr val="tx1">
                    <a:lumMod val="95000"/>
                    <a:lumOff val="5000"/>
                  </a:schemeClr>
                </a:solidFill>
                <a:latin typeface="Arial" panose="020B0604020202020204" pitchFamily="34" charset="0"/>
                <a:ea typeface="Arial" panose="020B0604020202020204" pitchFamily="34" charset="0"/>
              </a:rPr>
              <a:t>MODELING</a:t>
            </a:r>
            <a:r>
              <a:rPr lang="en-US" altLang="en-US" b="1" dirty="0">
                <a:solidFill>
                  <a:schemeClr val="tx1">
                    <a:lumMod val="95000"/>
                    <a:lumOff val="5000"/>
                  </a:schemeClr>
                </a:solidFill>
                <a:latin typeface="Arial" panose="020B0604020202020204" pitchFamily="34" charset="0"/>
                <a:ea typeface="Arial" panose="020B0604020202020204" pitchFamily="34" charset="0"/>
              </a:rPr>
              <a:t>:</a:t>
            </a:r>
            <a:endParaRPr lang="en-US" altLang="en-US" b="1" dirty="0">
              <a:solidFill>
                <a:schemeClr val="tx1">
                  <a:lumMod val="95000"/>
                  <a:lumOff val="5000"/>
                </a:schemeClr>
              </a:solidFill>
              <a:latin typeface="Arial" panose="020B0604020202020204" pitchFamily="34" charset="0"/>
              <a:ea typeface="Arial" panose="020B0604020202020204" pitchFamily="34" charset="0"/>
            </a:endParaRPr>
          </a:p>
          <a:p>
            <a:pPr marL="285750" indent="-285750">
              <a:lnSpc>
                <a:spcPct val="150000"/>
              </a:lnSpc>
              <a:buFont typeface="Arial" panose="020B0604020202020204" pitchFamily="34" charset="0"/>
              <a:buChar char="•"/>
            </a:pPr>
            <a:r>
              <a:rPr lang="en-US" altLang="en-US" dirty="0">
                <a:solidFill>
                  <a:schemeClr val="tx1">
                    <a:lumMod val="95000"/>
                    <a:lumOff val="5000"/>
                  </a:schemeClr>
                </a:solidFill>
                <a:latin typeface="Arial" panose="020B0604020202020204" pitchFamily="34" charset="0"/>
                <a:ea typeface="Arial" panose="020B0604020202020204" pitchFamily="34" charset="0"/>
              </a:rPr>
              <a:t>Established accurate relationships across datasets.</a:t>
            </a:r>
            <a:endParaRPr lang="en-US" altLang="en-US" dirty="0">
              <a:solidFill>
                <a:schemeClr val="tx1">
                  <a:lumMod val="95000"/>
                  <a:lumOff val="5000"/>
                </a:schemeClr>
              </a:solidFill>
              <a:latin typeface="Arial" panose="020B0604020202020204" pitchFamily="34" charset="0"/>
              <a:ea typeface="Arial" panose="020B0604020202020204" pitchFamily="34" charset="0"/>
            </a:endParaRPr>
          </a:p>
          <a:p>
            <a:pPr marL="285750" indent="-285750">
              <a:lnSpc>
                <a:spcPct val="150000"/>
              </a:lnSpc>
              <a:buFont typeface="Arial" panose="020B0604020202020204" pitchFamily="34" charset="0"/>
              <a:buChar char="•"/>
            </a:pPr>
            <a:r>
              <a:rPr lang="en-US" altLang="en-US" dirty="0">
                <a:solidFill>
                  <a:schemeClr val="tx1">
                    <a:lumMod val="95000"/>
                    <a:lumOff val="5000"/>
                  </a:schemeClr>
                </a:solidFill>
                <a:latin typeface="Arial" panose="020B0604020202020204" pitchFamily="34" charset="0"/>
                <a:ea typeface="Arial" panose="020B0604020202020204" pitchFamily="34" charset="0"/>
              </a:rPr>
              <a:t>Added a Year-over-Year (YoY) Sales Change Measure.</a:t>
            </a:r>
            <a:endParaRPr lang="en-US" altLang="en-US" dirty="0">
              <a:solidFill>
                <a:schemeClr val="tx1">
                  <a:lumMod val="95000"/>
                  <a:lumOff val="5000"/>
                </a:schemeClr>
              </a:solidFill>
              <a:latin typeface="Arial" panose="020B0604020202020204" pitchFamily="34" charset="0"/>
              <a:ea typeface="Arial" panose="020B0604020202020204" pitchFamily="34" charset="0"/>
            </a:endParaRPr>
          </a:p>
          <a:p>
            <a:pPr marL="285750" indent="-285750">
              <a:lnSpc>
                <a:spcPct val="150000"/>
              </a:lnSpc>
              <a:buFont typeface="Arial" panose="020B0604020202020204" pitchFamily="34" charset="0"/>
              <a:buChar char="•"/>
            </a:pPr>
            <a:r>
              <a:rPr lang="en-US" altLang="en-US" dirty="0">
                <a:solidFill>
                  <a:schemeClr val="tx1">
                    <a:lumMod val="95000"/>
                    <a:lumOff val="5000"/>
                  </a:schemeClr>
                </a:solidFill>
                <a:latin typeface="Arial" panose="020B0604020202020204" pitchFamily="34" charset="0"/>
                <a:ea typeface="Arial" panose="020B0604020202020204" pitchFamily="34" charset="0"/>
              </a:rPr>
              <a:t>Ensured consistency in relationships and data types for accurate forecasts.</a:t>
            </a:r>
            <a:endParaRPr lang="en-US" altLang="en-US" dirty="0">
              <a:solidFill>
                <a:schemeClr val="tx1">
                  <a:lumMod val="95000"/>
                  <a:lumOff val="5000"/>
                </a:schemeClr>
              </a:solidFill>
              <a:latin typeface="Arial" panose="020B0604020202020204" pitchFamily="34" charset="0"/>
              <a:ea typeface="Arial" panose="020B0604020202020204" pitchFamily="34" charset="0"/>
            </a:endParaRPr>
          </a:p>
          <a:p>
            <a:pPr indent="0">
              <a:lnSpc>
                <a:spcPct val="150000"/>
              </a:lnSpc>
              <a:buFont typeface="Wingdings" panose="05000000000000000000" charset="0"/>
              <a:buNone/>
            </a:pPr>
            <a:endParaRPr lang="en-US" altLang="en-US" dirty="0">
              <a:solidFill>
                <a:schemeClr val="tx1">
                  <a:lumMod val="95000"/>
                  <a:lumOff val="5000"/>
                </a:schemeClr>
              </a:solidFill>
              <a:latin typeface="Arial" panose="020B0604020202020204" pitchFamily="34" charset="0"/>
              <a:ea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173368" y="4670561"/>
            <a:ext cx="3182731" cy="360680"/>
          </a:xfrm>
          <a:prstGeom prst="rect">
            <a:avLst/>
          </a:prstGeom>
          <a:noFill/>
        </p:spPr>
        <p:txBody>
          <a:bodyPr wrap="square" rtlCol="0">
            <a:spAutoFit/>
          </a:bodyPr>
          <a:lstStyle/>
          <a:p>
            <a:pPr>
              <a:lnSpc>
                <a:spcPct val="125000"/>
              </a:lnSpc>
            </a:pPr>
            <a:r>
              <a:rPr lang="en-US" altLang="en-US" sz="1400" b="1" dirty="0">
                <a:solidFill>
                  <a:srgbClr val="9ACCA7"/>
                </a:solidFill>
                <a:latin typeface="Arial" panose="020B0604020202020204" pitchFamily="34" charset="0"/>
                <a:ea typeface="Arial" panose="020B0604020202020204" pitchFamily="34" charset="0"/>
              </a:rPr>
              <a:t>Category Performance Over Time</a:t>
            </a:r>
            <a:endParaRPr lang="en-US" altLang="en-US" sz="1400" b="1" dirty="0">
              <a:solidFill>
                <a:srgbClr val="9ACCA7"/>
              </a:solidFill>
              <a:latin typeface="Arial" panose="020B0604020202020204" pitchFamily="34" charset="0"/>
              <a:ea typeface="Arial" panose="020B0604020202020204" pitchFamily="34" charset="0"/>
            </a:endParaRPr>
          </a:p>
        </p:txBody>
      </p:sp>
      <p:sp>
        <p:nvSpPr>
          <p:cNvPr id="7" name="文本框 6"/>
          <p:cNvSpPr txBox="1"/>
          <p:nvPr/>
        </p:nvSpPr>
        <p:spPr>
          <a:xfrm>
            <a:off x="1160669" y="5192195"/>
            <a:ext cx="3906631" cy="92202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en-US" sz="1200" dirty="0">
                <a:solidFill>
                  <a:schemeClr val="tx1">
                    <a:lumMod val="65000"/>
                    <a:lumOff val="35000"/>
                  </a:schemeClr>
                </a:solidFill>
                <a:latin typeface="Arial" panose="020B0604020202020204"/>
                <a:ea typeface="Arial" panose="020B0604020202020204" pitchFamily="34" charset="0"/>
              </a:rPr>
              <a:t>"Novelty Shop" has the highest sales, followed by "Supermarket"; "Computer Store" has the lowest.</a:t>
            </a:r>
            <a:endParaRPr lang="en-US" altLang="en-US" sz="1200" dirty="0">
              <a:solidFill>
                <a:schemeClr val="tx1">
                  <a:lumMod val="65000"/>
                  <a:lumOff val="35000"/>
                </a:schemeClr>
              </a:solidFill>
              <a:latin typeface="Arial" panose="020B0604020202020204"/>
              <a:ea typeface="Arial" panose="020B0604020202020204" pitchFamily="34" charset="0"/>
            </a:endParaRPr>
          </a:p>
          <a:p>
            <a:pPr marL="171450" indent="-171450">
              <a:lnSpc>
                <a:spcPct val="150000"/>
              </a:lnSpc>
              <a:buFont typeface="Arial" panose="020B0604020202020204" pitchFamily="34" charset="0"/>
              <a:buChar char="•"/>
            </a:pPr>
            <a:r>
              <a:rPr lang="en-US" altLang="en-US" sz="1200" dirty="0">
                <a:solidFill>
                  <a:schemeClr val="tx1">
                    <a:lumMod val="65000"/>
                    <a:lumOff val="35000"/>
                  </a:schemeClr>
                </a:solidFill>
                <a:latin typeface="Arial" panose="020B0604020202020204"/>
                <a:ea typeface="Arial" panose="020B0604020202020204" pitchFamily="34" charset="0"/>
              </a:rPr>
              <a:t>Sales have increased over time, especially in 2020</a:t>
            </a:r>
            <a:endParaRPr lang="zh-CN" altLang="en-US" sz="1200" dirty="0">
              <a:solidFill>
                <a:schemeClr val="tx1">
                  <a:lumMod val="65000"/>
                  <a:lumOff val="35000"/>
                </a:schemeClr>
              </a:solidFill>
              <a:latin typeface="Arial" panose="020B0604020202020204"/>
              <a:ea typeface="Arial" panose="020B0604020202020204" pitchFamily="34" charset="0"/>
            </a:endParaRPr>
          </a:p>
        </p:txBody>
      </p:sp>
      <p:pic>
        <p:nvPicPr>
          <p:cNvPr id="25" name="图片 24" descr="C:\Users\Sathvika\OneDrive\Pictures\Screenshots\Screenshot 2024-12-02 112653.pngScreenshot 2024-12-02 112653"/>
          <p:cNvPicPr>
            <a:picLocks noChangeAspect="1"/>
          </p:cNvPicPr>
          <p:nvPr/>
        </p:nvPicPr>
        <p:blipFill>
          <a:blip r:embed="rId1"/>
          <a:srcRect t="1859" b="1859"/>
          <a:stretch>
            <a:fillRect/>
          </a:stretch>
        </p:blipFill>
        <p:spPr>
          <a:xfrm>
            <a:off x="937260" y="1378585"/>
            <a:ext cx="3655060" cy="2956560"/>
          </a:xfrm>
          <a:prstGeom prst="rect">
            <a:avLst/>
          </a:prstGeom>
        </p:spPr>
      </p:pic>
      <p:sp>
        <p:nvSpPr>
          <p:cNvPr id="2" name="矩形 16"/>
          <p:cNvSpPr/>
          <p:nvPr/>
        </p:nvSpPr>
        <p:spPr>
          <a:xfrm>
            <a:off x="3682365" y="365760"/>
            <a:ext cx="2957195" cy="401955"/>
          </a:xfrm>
          <a:prstGeom prst="rect">
            <a:avLst/>
          </a:prstGeom>
          <a:solidFill>
            <a:srgbClr val="9ACCA7"/>
          </a:solidFill>
        </p:spPr>
        <p:txBody>
          <a:bodyPr wrap="square">
            <a:noAutofit/>
          </a:bodyPr>
          <a:p>
            <a:pPr algn="ctr"/>
            <a:r>
              <a:rPr lang="en-IN" altLang="en-US" b="1" dirty="0">
                <a:solidFill>
                  <a:schemeClr val="bg1"/>
                </a:solidFill>
                <a:latin typeface="Arial" panose="020B0604020202020204" pitchFamily="34" charset="0"/>
                <a:ea typeface="Arial" panose="020B0604020202020204" pitchFamily="34" charset="0"/>
              </a:rPr>
              <a:t>DATA VISUALIZATION</a:t>
            </a:r>
            <a:endParaRPr lang="en-IN" altLang="en-US" b="1" dirty="0">
              <a:solidFill>
                <a:schemeClr val="bg1"/>
              </a:solidFill>
              <a:latin typeface="Arial" panose="020B0604020202020204" pitchFamily="34" charset="0"/>
              <a:ea typeface="Arial" panose="020B0604020202020204" pitchFamily="34" charset="0"/>
            </a:endParaRPr>
          </a:p>
        </p:txBody>
      </p:sp>
      <p:pic>
        <p:nvPicPr>
          <p:cNvPr id="5" name="Picture 4" descr="Screenshot 2024-12-02 115017"/>
          <p:cNvPicPr>
            <a:picLocks noChangeAspect="1"/>
          </p:cNvPicPr>
          <p:nvPr/>
        </p:nvPicPr>
        <p:blipFill>
          <a:blip r:embed="rId2"/>
          <a:stretch>
            <a:fillRect/>
          </a:stretch>
        </p:blipFill>
        <p:spPr>
          <a:xfrm>
            <a:off x="6424930" y="1378585"/>
            <a:ext cx="4672965" cy="2886710"/>
          </a:xfrm>
          <a:prstGeom prst="rect">
            <a:avLst/>
          </a:prstGeom>
        </p:spPr>
      </p:pic>
      <p:sp>
        <p:nvSpPr>
          <p:cNvPr id="19" name="文本框 5"/>
          <p:cNvSpPr txBox="1"/>
          <p:nvPr/>
        </p:nvSpPr>
        <p:spPr>
          <a:xfrm>
            <a:off x="7096013" y="4563881"/>
            <a:ext cx="3182731" cy="360680"/>
          </a:xfrm>
          <a:prstGeom prst="rect">
            <a:avLst/>
          </a:prstGeom>
          <a:noFill/>
        </p:spPr>
        <p:txBody>
          <a:bodyPr wrap="square" rtlCol="0">
            <a:spAutoFit/>
          </a:bodyPr>
          <a:p>
            <a:pPr>
              <a:lnSpc>
                <a:spcPct val="125000"/>
              </a:lnSpc>
            </a:pPr>
            <a:r>
              <a:rPr lang="en-US" altLang="en-US" sz="1400" b="1" dirty="0">
                <a:solidFill>
                  <a:srgbClr val="9ACCA7"/>
                </a:solidFill>
                <a:latin typeface="Arial" panose="020B0604020202020204" pitchFamily="34" charset="0"/>
                <a:ea typeface="Arial" panose="020B0604020202020204" pitchFamily="34" charset="0"/>
              </a:rPr>
              <a:t>Impact of Discounts on Profit</a:t>
            </a:r>
            <a:endParaRPr lang="en-US" altLang="en-US" sz="1400" b="1" dirty="0">
              <a:solidFill>
                <a:srgbClr val="9ACCA7"/>
              </a:solidFill>
              <a:latin typeface="Arial" panose="020B0604020202020204" pitchFamily="34" charset="0"/>
              <a:ea typeface="Arial" panose="020B0604020202020204" pitchFamily="34" charset="0"/>
            </a:endParaRPr>
          </a:p>
        </p:txBody>
      </p:sp>
      <p:sp>
        <p:nvSpPr>
          <p:cNvPr id="24" name="文本框 6"/>
          <p:cNvSpPr txBox="1"/>
          <p:nvPr/>
        </p:nvSpPr>
        <p:spPr>
          <a:xfrm>
            <a:off x="7096014" y="5180130"/>
            <a:ext cx="3906631" cy="1476375"/>
          </a:xfrm>
          <a:prstGeom prst="rect">
            <a:avLst/>
          </a:prstGeom>
          <a:noFill/>
        </p:spPr>
        <p:txBody>
          <a:bodyPr wrap="square" rtlCol="0">
            <a:spAutoFit/>
          </a:bodyPr>
          <a:p>
            <a:pPr marL="171450" indent="-171450">
              <a:lnSpc>
                <a:spcPct val="150000"/>
              </a:lnSpc>
              <a:buFont typeface="Arial" panose="020B0604020202020204" pitchFamily="34" charset="0"/>
              <a:buChar char="•"/>
            </a:pPr>
            <a:r>
              <a:rPr lang="en-US" altLang="en-US" sz="1200" dirty="0">
                <a:solidFill>
                  <a:schemeClr val="tx1">
                    <a:lumMod val="65000"/>
                    <a:lumOff val="35000"/>
                  </a:schemeClr>
                </a:solidFill>
                <a:latin typeface="Arial" panose="020B0604020202020204"/>
                <a:ea typeface="Arial" panose="020B0604020202020204" pitchFamily="34" charset="0"/>
              </a:rPr>
              <a:t>The total profit is highest for the "Low" discount band, followed by "Medium," then "High," and lastly "None."</a:t>
            </a:r>
            <a:endParaRPr lang="en-US" altLang="en-US" sz="1200" dirty="0">
              <a:solidFill>
                <a:schemeClr val="tx1">
                  <a:lumMod val="65000"/>
                  <a:lumOff val="35000"/>
                </a:schemeClr>
              </a:solidFill>
              <a:latin typeface="Arial" panose="020B0604020202020204"/>
              <a:ea typeface="Arial" panose="020B0604020202020204" pitchFamily="34" charset="0"/>
            </a:endParaRPr>
          </a:p>
          <a:p>
            <a:pPr marL="171450" indent="-171450">
              <a:lnSpc>
                <a:spcPct val="150000"/>
              </a:lnSpc>
              <a:buFont typeface="Arial" panose="020B0604020202020204" pitchFamily="34" charset="0"/>
              <a:buChar char="•"/>
            </a:pPr>
            <a:r>
              <a:rPr lang="en-US" altLang="en-US" sz="1200" dirty="0">
                <a:solidFill>
                  <a:schemeClr val="tx1">
                    <a:lumMod val="65000"/>
                    <a:lumOff val="35000"/>
                  </a:schemeClr>
                </a:solidFill>
                <a:latin typeface="Arial" panose="020B0604020202020204"/>
                <a:ea typeface="Arial" panose="020B0604020202020204" pitchFamily="34" charset="0"/>
              </a:rPr>
              <a:t>This suggests that offering lower discounts may lead to higher profit.</a:t>
            </a:r>
            <a:endParaRPr lang="en-US" altLang="en-US" sz="1200" dirty="0">
              <a:solidFill>
                <a:schemeClr val="tx1">
                  <a:lumMod val="65000"/>
                  <a:lumOff val="35000"/>
                </a:schemeClr>
              </a:solidFill>
              <a:latin typeface="Arial" panose="020B0604020202020204"/>
              <a:ea typeface="Arial" panose="020B0604020202020204" pitchFamily="34" charset="0"/>
            </a:endParaRPr>
          </a:p>
        </p:txBody>
      </p:sp>
      <p:sp>
        <p:nvSpPr>
          <p:cNvPr id="32" name="矩形 12"/>
          <p:cNvSpPr/>
          <p:nvPr/>
        </p:nvSpPr>
        <p:spPr>
          <a:xfrm>
            <a:off x="1160780" y="864870"/>
            <a:ext cx="2853690" cy="415925"/>
          </a:xfrm>
          <a:prstGeom prst="rect">
            <a:avLst/>
          </a:prstGeom>
          <a:solidFill>
            <a:srgbClr val="FCEFBA"/>
          </a:solidFill>
        </p:spPr>
        <p:txBody>
          <a:bodyPr wrap="square">
            <a:noAutofit/>
          </a:bodyPr>
          <a:p>
            <a:pPr algn="ctr">
              <a:buFont typeface="Arial" panose="020B0604020202020204" pitchFamily="34" charset="0"/>
            </a:pPr>
            <a:r>
              <a:rPr lang="en-IN" altLang="zh-CN" sz="1400" b="1" dirty="0">
                <a:solidFill>
                  <a:srgbClr val="9ACCA7"/>
                </a:solidFill>
                <a:latin typeface="Arial" panose="020B0604020202020204" pitchFamily="34" charset="0"/>
                <a:ea typeface="Arial" panose="020B0604020202020204" pitchFamily="34" charset="0"/>
              </a:rPr>
              <a:t>stacked bar chart</a:t>
            </a:r>
            <a:endParaRPr lang="en-IN" altLang="zh-CN" sz="1400" b="1" dirty="0">
              <a:solidFill>
                <a:srgbClr val="9ACCA7"/>
              </a:solidFill>
              <a:latin typeface="Arial" panose="020B0604020202020204" pitchFamily="34" charset="0"/>
              <a:ea typeface="Arial" panose="020B0604020202020204" pitchFamily="34" charset="0"/>
            </a:endParaRPr>
          </a:p>
        </p:txBody>
      </p:sp>
      <p:sp>
        <p:nvSpPr>
          <p:cNvPr id="26" name="矩形 12"/>
          <p:cNvSpPr/>
          <p:nvPr/>
        </p:nvSpPr>
        <p:spPr>
          <a:xfrm>
            <a:off x="6424930" y="767715"/>
            <a:ext cx="2853690" cy="415925"/>
          </a:xfrm>
          <a:prstGeom prst="rect">
            <a:avLst/>
          </a:prstGeom>
          <a:solidFill>
            <a:srgbClr val="FCEFBA"/>
          </a:solidFill>
        </p:spPr>
        <p:txBody>
          <a:bodyPr wrap="square">
            <a:noAutofit/>
          </a:bodyPr>
          <a:p>
            <a:pPr algn="ctr">
              <a:buFont typeface="Arial" panose="020B0604020202020204" pitchFamily="34" charset="0"/>
            </a:pPr>
            <a:r>
              <a:rPr lang="en-IN" altLang="zh-CN" sz="1400" b="1" dirty="0">
                <a:solidFill>
                  <a:srgbClr val="9ACCA7"/>
                </a:solidFill>
                <a:latin typeface="Arial" panose="020B0604020202020204" pitchFamily="34" charset="0"/>
                <a:ea typeface="Arial" panose="020B0604020202020204" pitchFamily="34" charset="0"/>
              </a:rPr>
              <a:t>Ribbon chart</a:t>
            </a:r>
            <a:endParaRPr lang="en-IN" altLang="zh-CN" sz="1400" b="1" dirty="0">
              <a:solidFill>
                <a:srgbClr val="9ACCA7"/>
              </a:solidFill>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12-02 120604"/>
          <p:cNvPicPr>
            <a:picLocks noChangeAspect="1"/>
          </p:cNvPicPr>
          <p:nvPr/>
        </p:nvPicPr>
        <p:blipFill>
          <a:blip r:embed="rId1"/>
          <a:stretch>
            <a:fillRect/>
          </a:stretch>
        </p:blipFill>
        <p:spPr>
          <a:xfrm>
            <a:off x="406400" y="549275"/>
            <a:ext cx="5775325" cy="3179445"/>
          </a:xfrm>
          <a:prstGeom prst="rect">
            <a:avLst/>
          </a:prstGeom>
        </p:spPr>
      </p:pic>
      <p:sp>
        <p:nvSpPr>
          <p:cNvPr id="6" name="文本框 5"/>
          <p:cNvSpPr txBox="1"/>
          <p:nvPr/>
        </p:nvSpPr>
        <p:spPr>
          <a:xfrm>
            <a:off x="1173480" y="3948430"/>
            <a:ext cx="4486910" cy="360680"/>
          </a:xfrm>
          <a:prstGeom prst="rect">
            <a:avLst/>
          </a:prstGeom>
          <a:noFill/>
        </p:spPr>
        <p:txBody>
          <a:bodyPr wrap="square" rtlCol="0">
            <a:spAutoFit/>
          </a:bodyPr>
          <a:p>
            <a:pPr>
              <a:lnSpc>
                <a:spcPct val="125000"/>
              </a:lnSpc>
            </a:pPr>
            <a:r>
              <a:rPr lang="en-US" altLang="en-US" sz="1400" b="1" dirty="0">
                <a:solidFill>
                  <a:srgbClr val="9ACCA7"/>
                </a:solidFill>
                <a:latin typeface="Arial" panose="020B0604020202020204" pitchFamily="34" charset="0"/>
                <a:ea typeface="Arial" panose="020B0604020202020204" pitchFamily="34" charset="0"/>
              </a:rPr>
              <a:t>Sales by Product and Segment</a:t>
            </a:r>
            <a:endParaRPr lang="en-US" altLang="en-US" sz="1400" b="1" dirty="0">
              <a:solidFill>
                <a:srgbClr val="9ACCA7"/>
              </a:solidFill>
              <a:latin typeface="Arial" panose="020B0604020202020204" pitchFamily="34" charset="0"/>
              <a:ea typeface="Arial" panose="020B0604020202020204" pitchFamily="34" charset="0"/>
            </a:endParaRPr>
          </a:p>
        </p:txBody>
      </p:sp>
      <p:sp>
        <p:nvSpPr>
          <p:cNvPr id="3" name="Text Box 2"/>
          <p:cNvSpPr txBox="1"/>
          <p:nvPr/>
        </p:nvSpPr>
        <p:spPr>
          <a:xfrm>
            <a:off x="526415" y="4528820"/>
            <a:ext cx="5889625" cy="1487805"/>
          </a:xfrm>
          <a:prstGeom prst="rect">
            <a:avLst/>
          </a:prstGeom>
          <a:noFill/>
        </p:spPr>
        <p:txBody>
          <a:bodyPr wrap="square" rtlCol="0">
            <a:noAutofit/>
          </a:bodyPr>
          <a:p>
            <a:pPr marL="285750" indent="-285750">
              <a:buFont typeface="Arial" panose="020B0604020202020204" pitchFamily="34" charset="0"/>
              <a:buChar char="•"/>
            </a:pPr>
            <a:r>
              <a:rPr lang="en-US" altLang="en-US" sz="1200">
                <a:latin typeface="Arial" panose="020B0604020202020204" pitchFamily="34" charset="0"/>
                <a:cs typeface="Arial" panose="020B0604020202020204" pitchFamily="34" charset="0"/>
              </a:rPr>
              <a:t>The top-performing product is VTT with total sales of 93,41,400.00.</a:t>
            </a:r>
            <a:endParaRPr lang="en-US" altLang="en-US" sz="12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en-US" sz="1200">
                <a:latin typeface="Arial" panose="020B0604020202020204" pitchFamily="34" charset="0"/>
                <a:cs typeface="Arial" panose="020B0604020202020204" pitchFamily="34" charset="0"/>
              </a:rPr>
              <a:t>The product VTT performs best in the Small Business segment</a:t>
            </a:r>
            <a:endParaRPr lang="en-US" altLang="en-US" sz="12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en-US" sz="1200">
                <a:latin typeface="Arial" panose="020B0604020202020204" pitchFamily="34" charset="0"/>
                <a:cs typeface="Arial" panose="020B0604020202020204" pitchFamily="34" charset="0"/>
              </a:rPr>
              <a:t>Focus on the Small Business segment for the VTT product to increase sales further.</a:t>
            </a:r>
            <a:endParaRPr lang="en-US" altLang="en-US" sz="12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en-US" sz="1200">
                <a:latin typeface="Arial" panose="020B0604020202020204" pitchFamily="34" charset="0"/>
                <a:cs typeface="Arial" panose="020B0604020202020204" pitchFamily="34" charset="0"/>
              </a:rPr>
              <a:t>Explore new product offerings or market strategies for segments where performance is low.</a:t>
            </a:r>
            <a:endParaRPr lang="en-US" sz="1200">
              <a:latin typeface="Arial" panose="020B0604020202020204" pitchFamily="34" charset="0"/>
              <a:cs typeface="Arial" panose="020B0604020202020204" pitchFamily="34" charset="0"/>
            </a:endParaRPr>
          </a:p>
        </p:txBody>
      </p:sp>
      <p:sp>
        <p:nvSpPr>
          <p:cNvPr id="32" name="矩形 12"/>
          <p:cNvSpPr/>
          <p:nvPr/>
        </p:nvSpPr>
        <p:spPr>
          <a:xfrm>
            <a:off x="1288415" y="133350"/>
            <a:ext cx="2651760" cy="267335"/>
          </a:xfrm>
          <a:prstGeom prst="rect">
            <a:avLst/>
          </a:prstGeom>
          <a:solidFill>
            <a:srgbClr val="FCEFBA"/>
          </a:solidFill>
        </p:spPr>
        <p:txBody>
          <a:bodyPr wrap="square">
            <a:noAutofit/>
          </a:bodyPr>
          <a:p>
            <a:pPr algn="ctr">
              <a:buFont typeface="Arial" panose="020B0604020202020204" pitchFamily="34" charset="0"/>
            </a:pPr>
            <a:r>
              <a:rPr lang="en-IN" altLang="zh-CN" sz="1400" b="1" dirty="0">
                <a:solidFill>
                  <a:srgbClr val="9ACCA7"/>
                </a:solidFill>
                <a:latin typeface="Arial" panose="020B0604020202020204" pitchFamily="34" charset="0"/>
                <a:ea typeface="Arial" panose="020B0604020202020204" pitchFamily="34" charset="0"/>
              </a:rPr>
              <a:t>Tree Map</a:t>
            </a:r>
            <a:endParaRPr lang="en-IN" altLang="zh-CN" sz="1400" b="1" dirty="0">
              <a:solidFill>
                <a:srgbClr val="9ACCA7"/>
              </a:solidFill>
              <a:latin typeface="Arial" panose="020B0604020202020204" pitchFamily="34" charset="0"/>
              <a:ea typeface="Arial" panose="020B0604020202020204" pitchFamily="34" charset="0"/>
            </a:endParaRPr>
          </a:p>
          <a:p>
            <a:pPr algn="ctr">
              <a:buFont typeface="Arial" panose="020B0604020202020204" pitchFamily="34" charset="0"/>
            </a:pPr>
            <a:endParaRPr lang="en-IN" altLang="zh-CN" sz="1400" b="1" dirty="0">
              <a:solidFill>
                <a:srgbClr val="9ACCA7"/>
              </a:solidFill>
              <a:latin typeface="Arial" panose="020B0604020202020204" pitchFamily="34" charset="0"/>
              <a:ea typeface="Arial" panose="020B0604020202020204" pitchFamily="34" charset="0"/>
            </a:endParaRPr>
          </a:p>
        </p:txBody>
      </p:sp>
      <p:pic>
        <p:nvPicPr>
          <p:cNvPr id="4" name="Picture 3" descr="Screenshot 2024-12-02 121655"/>
          <p:cNvPicPr>
            <a:picLocks noChangeAspect="1"/>
          </p:cNvPicPr>
          <p:nvPr/>
        </p:nvPicPr>
        <p:blipFill>
          <a:blip r:embed="rId2"/>
          <a:stretch>
            <a:fillRect/>
          </a:stretch>
        </p:blipFill>
        <p:spPr>
          <a:xfrm>
            <a:off x="6910070" y="549275"/>
            <a:ext cx="4832985" cy="3391535"/>
          </a:xfrm>
          <a:prstGeom prst="rect">
            <a:avLst/>
          </a:prstGeom>
        </p:spPr>
      </p:pic>
      <p:sp>
        <p:nvSpPr>
          <p:cNvPr id="5" name="Text Box 4"/>
          <p:cNvSpPr txBox="1"/>
          <p:nvPr/>
        </p:nvSpPr>
        <p:spPr>
          <a:xfrm>
            <a:off x="6779260" y="4490085"/>
            <a:ext cx="5412740" cy="1550670"/>
          </a:xfrm>
          <a:prstGeom prst="rect">
            <a:avLst/>
          </a:prstGeom>
          <a:noFill/>
        </p:spPr>
        <p:txBody>
          <a:bodyPr wrap="square" rtlCol="0">
            <a:noAutofit/>
          </a:bodyPr>
          <a:p>
            <a:pPr marL="285750" indent="-285750">
              <a:buFont typeface="Arial" panose="020B0604020202020204" pitchFamily="34" charset="0"/>
              <a:buChar char="•"/>
            </a:pPr>
            <a:r>
              <a:rPr lang="en-US" altLang="en-US" sz="1400">
                <a:latin typeface="Arial" panose="020B0604020202020204" pitchFamily="34" charset="0"/>
                <a:cs typeface="Arial" panose="020B0604020202020204" pitchFamily="34" charset="0"/>
              </a:rPr>
              <a:t>Sales peak in the months of May and July.</a:t>
            </a:r>
            <a:endParaRPr lang="en-US" altLang="en-US" sz="14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en-US" sz="1400">
                <a:latin typeface="Arial" panose="020B0604020202020204" pitchFamily="34" charset="0"/>
                <a:cs typeface="Arial" panose="020B0604020202020204" pitchFamily="34" charset="0"/>
              </a:rPr>
              <a:t>Sales decline in the months of February and August.</a:t>
            </a:r>
            <a:endParaRPr lang="en-US" altLang="en-US" sz="14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en-US" sz="1400">
                <a:latin typeface="Arial" panose="020B0604020202020204" pitchFamily="34" charset="0"/>
                <a:cs typeface="Arial" panose="020B0604020202020204" pitchFamily="34" charset="0"/>
              </a:rPr>
              <a:t>Stock Inventory in Advance for Peak Seasons: </a:t>
            </a:r>
            <a:endParaRPr lang="en-US" altLang="en-US" sz="14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en-US" sz="1400">
                <a:latin typeface="Arial" panose="020B0604020202020204" pitchFamily="34" charset="0"/>
                <a:cs typeface="Arial" panose="020B0604020202020204" pitchFamily="34" charset="0"/>
              </a:rPr>
              <a:t>Plan Targeted Campaigns During Slow Months</a:t>
            </a:r>
            <a:endParaRPr lang="en-US" altLang="en-US" sz="1400">
              <a:latin typeface="Arial" panose="020B0604020202020204" pitchFamily="34" charset="0"/>
              <a:cs typeface="Arial" panose="020B0604020202020204" pitchFamily="34" charset="0"/>
            </a:endParaRPr>
          </a:p>
        </p:txBody>
      </p:sp>
      <p:sp>
        <p:nvSpPr>
          <p:cNvPr id="8" name="文本框 5"/>
          <p:cNvSpPr txBox="1"/>
          <p:nvPr/>
        </p:nvSpPr>
        <p:spPr>
          <a:xfrm>
            <a:off x="7433310" y="4075430"/>
            <a:ext cx="3702050" cy="629920"/>
          </a:xfrm>
          <a:prstGeom prst="rect">
            <a:avLst/>
          </a:prstGeom>
          <a:noFill/>
        </p:spPr>
        <p:txBody>
          <a:bodyPr wrap="square" rtlCol="0">
            <a:spAutoFit/>
          </a:bodyPr>
          <a:p>
            <a:pPr>
              <a:lnSpc>
                <a:spcPct val="125000"/>
              </a:lnSpc>
            </a:pPr>
            <a:r>
              <a:rPr lang="en-US" altLang="en-US" sz="1400" b="1" dirty="0">
                <a:solidFill>
                  <a:srgbClr val="9ACCA7"/>
                </a:solidFill>
                <a:latin typeface="Arial" panose="020B0604020202020204" pitchFamily="34" charset="0"/>
                <a:ea typeface="Arial" panose="020B0604020202020204" pitchFamily="34" charset="0"/>
              </a:rPr>
              <a:t>Seasonal Demand Forecasting</a:t>
            </a:r>
            <a:endParaRPr lang="en-US" altLang="en-US" sz="1400" b="1" dirty="0">
              <a:solidFill>
                <a:srgbClr val="9ACCA7"/>
              </a:solidFill>
              <a:latin typeface="Arial" panose="020B0604020202020204" pitchFamily="34" charset="0"/>
              <a:ea typeface="Arial" panose="020B0604020202020204" pitchFamily="34" charset="0"/>
            </a:endParaRPr>
          </a:p>
          <a:p>
            <a:pPr>
              <a:lnSpc>
                <a:spcPct val="125000"/>
              </a:lnSpc>
            </a:pPr>
            <a:endParaRPr lang="en-US" altLang="en-US" sz="1400" b="1" dirty="0">
              <a:solidFill>
                <a:srgbClr val="9ACCA7"/>
              </a:solidFill>
              <a:latin typeface="Arial" panose="020B0604020202020204" pitchFamily="34" charset="0"/>
              <a:ea typeface="Arial" panose="020B0604020202020204" pitchFamily="34" charset="0"/>
            </a:endParaRPr>
          </a:p>
        </p:txBody>
      </p:sp>
      <p:sp>
        <p:nvSpPr>
          <p:cNvPr id="9" name="矩形 12"/>
          <p:cNvSpPr/>
          <p:nvPr/>
        </p:nvSpPr>
        <p:spPr>
          <a:xfrm>
            <a:off x="7145655" y="84455"/>
            <a:ext cx="2651760" cy="267335"/>
          </a:xfrm>
          <a:prstGeom prst="rect">
            <a:avLst/>
          </a:prstGeom>
          <a:solidFill>
            <a:srgbClr val="FCEFBA"/>
          </a:solidFill>
        </p:spPr>
        <p:txBody>
          <a:bodyPr wrap="square">
            <a:noAutofit/>
          </a:bodyPr>
          <a:p>
            <a:pPr algn="ctr">
              <a:buFont typeface="Arial" panose="020B0604020202020204" pitchFamily="34" charset="0"/>
            </a:pPr>
            <a:r>
              <a:rPr lang="en-IN" altLang="zh-CN" sz="1400" b="1" dirty="0">
                <a:solidFill>
                  <a:srgbClr val="9ACCA7"/>
                </a:solidFill>
                <a:latin typeface="Arial" panose="020B0604020202020204" pitchFamily="34" charset="0"/>
                <a:ea typeface="Arial" panose="020B0604020202020204" pitchFamily="34" charset="0"/>
              </a:rPr>
              <a:t>Area Chart</a:t>
            </a:r>
            <a:endParaRPr lang="en-IN" altLang="zh-CN" sz="1400" b="1" dirty="0">
              <a:solidFill>
                <a:srgbClr val="9ACCA7"/>
              </a:solidFill>
              <a:latin typeface="Arial" panose="020B0604020202020204" pitchFamily="34" charset="0"/>
              <a:ea typeface="Arial" panose="020B0604020202020204" pitchFamily="34" charset="0"/>
            </a:endParaRPr>
          </a:p>
          <a:p>
            <a:pPr algn="ctr">
              <a:buFont typeface="Arial" panose="020B0604020202020204" pitchFamily="34" charset="0"/>
            </a:pPr>
            <a:endParaRPr lang="en-IN" altLang="zh-CN" sz="1400" b="1" dirty="0">
              <a:solidFill>
                <a:srgbClr val="9ACCA7"/>
              </a:solidFill>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reenshot 2024-12-02 123203"/>
          <p:cNvPicPr>
            <a:picLocks noChangeAspect="1"/>
          </p:cNvPicPr>
          <p:nvPr/>
        </p:nvPicPr>
        <p:blipFill>
          <a:blip r:embed="rId1"/>
          <a:stretch>
            <a:fillRect/>
          </a:stretch>
        </p:blipFill>
        <p:spPr>
          <a:xfrm>
            <a:off x="488315" y="699135"/>
            <a:ext cx="5718175" cy="3556000"/>
          </a:xfrm>
          <a:prstGeom prst="rect">
            <a:avLst/>
          </a:prstGeom>
        </p:spPr>
      </p:pic>
      <p:sp>
        <p:nvSpPr>
          <p:cNvPr id="5" name="Text Box 4"/>
          <p:cNvSpPr txBox="1"/>
          <p:nvPr/>
        </p:nvSpPr>
        <p:spPr>
          <a:xfrm>
            <a:off x="565785" y="4556760"/>
            <a:ext cx="5640705" cy="1830070"/>
          </a:xfrm>
          <a:prstGeom prst="rect">
            <a:avLst/>
          </a:prstGeom>
          <a:noFill/>
        </p:spPr>
        <p:txBody>
          <a:bodyPr wrap="square" rtlCol="0">
            <a:noAutofit/>
          </a:bodyPr>
          <a:p>
            <a:pPr marL="285750" indent="-285750">
              <a:buFont typeface="Arial" panose="020B0604020202020204" pitchFamily="34" charset="0"/>
              <a:buChar char="•"/>
            </a:pPr>
            <a:r>
              <a:rPr lang="en-US" altLang="en-US" sz="1400">
                <a:latin typeface="Arial" panose="020B0604020202020204" pitchFamily="34" charset="0"/>
                <a:cs typeface="Arial" panose="020B0604020202020204" pitchFamily="34" charset="0"/>
              </a:rPr>
              <a:t>The scatter plot can help identify products that have high sales but low profit. By optimizing costs for these items, such as finding cheaper suppliers or improving production efficiency, companies can improve their profitability.</a:t>
            </a:r>
            <a:endParaRPr lang="en-US" altLang="en-US" sz="14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altLang="en-US" sz="1400">
                <a:latin typeface="Arial" panose="020B0604020202020204" pitchFamily="34" charset="0"/>
                <a:cs typeface="Arial" panose="020B0604020202020204" pitchFamily="34" charset="0"/>
              </a:rPr>
              <a:t>F</a:t>
            </a:r>
            <a:r>
              <a:rPr lang="en-US" altLang="en-US" sz="1400">
                <a:latin typeface="Arial" panose="020B0604020202020204" pitchFamily="34" charset="0"/>
                <a:cs typeface="Arial" panose="020B0604020202020204" pitchFamily="34" charset="0"/>
              </a:rPr>
              <a:t>or segments with low margins, companies should analyze their supply chain to identify areas for improvement. This may include reducing transportation costs, negotiating better prices with suppliers, or streamlining internal processes.</a:t>
            </a:r>
            <a:endParaRPr lang="en-US" altLang="en-US" sz="1400">
              <a:latin typeface="Arial" panose="020B0604020202020204" pitchFamily="34" charset="0"/>
              <a:cs typeface="Arial" panose="020B0604020202020204" pitchFamily="34" charset="0"/>
            </a:endParaRPr>
          </a:p>
          <a:p>
            <a:endParaRPr lang="en-US" altLang="en-US" sz="1400">
              <a:latin typeface="Arial" panose="020B0604020202020204" pitchFamily="34" charset="0"/>
              <a:cs typeface="Arial" panose="020B0604020202020204" pitchFamily="34" charset="0"/>
            </a:endParaRPr>
          </a:p>
          <a:p>
            <a:endParaRPr lang="en-US" altLang="en-US" sz="1400">
              <a:latin typeface="Arial" panose="020B0604020202020204" pitchFamily="34" charset="0"/>
              <a:cs typeface="Arial" panose="020B0604020202020204" pitchFamily="34" charset="0"/>
            </a:endParaRPr>
          </a:p>
        </p:txBody>
      </p:sp>
      <p:sp>
        <p:nvSpPr>
          <p:cNvPr id="6" name="文本框 5"/>
          <p:cNvSpPr txBox="1"/>
          <p:nvPr/>
        </p:nvSpPr>
        <p:spPr>
          <a:xfrm>
            <a:off x="1104265" y="4255135"/>
            <a:ext cx="4486910" cy="360680"/>
          </a:xfrm>
          <a:prstGeom prst="rect">
            <a:avLst/>
          </a:prstGeom>
          <a:noFill/>
        </p:spPr>
        <p:txBody>
          <a:bodyPr wrap="square" rtlCol="0">
            <a:spAutoFit/>
          </a:bodyPr>
          <a:p>
            <a:pPr>
              <a:lnSpc>
                <a:spcPct val="125000"/>
              </a:lnSpc>
            </a:pPr>
            <a:r>
              <a:rPr lang="en-US" altLang="en-US" sz="1400" b="1" dirty="0">
                <a:solidFill>
                  <a:srgbClr val="9ACCA7"/>
                </a:solidFill>
                <a:latin typeface="Arial" panose="020B0604020202020204" pitchFamily="34" charset="0"/>
                <a:ea typeface="Arial" panose="020B0604020202020204" pitchFamily="34" charset="0"/>
              </a:rPr>
              <a:t>Cost vs. Profit Analysis</a:t>
            </a:r>
            <a:endParaRPr lang="en-US" altLang="en-US" sz="1400" b="1" dirty="0">
              <a:solidFill>
                <a:srgbClr val="9ACCA7"/>
              </a:solidFill>
              <a:latin typeface="Arial" panose="020B0604020202020204" pitchFamily="34" charset="0"/>
              <a:ea typeface="Arial" panose="020B0604020202020204" pitchFamily="34" charset="0"/>
            </a:endParaRPr>
          </a:p>
        </p:txBody>
      </p:sp>
      <p:sp>
        <p:nvSpPr>
          <p:cNvPr id="32" name="矩形 12"/>
          <p:cNvSpPr/>
          <p:nvPr/>
        </p:nvSpPr>
        <p:spPr>
          <a:xfrm>
            <a:off x="1288415" y="133350"/>
            <a:ext cx="2651760" cy="267335"/>
          </a:xfrm>
          <a:prstGeom prst="rect">
            <a:avLst/>
          </a:prstGeom>
          <a:solidFill>
            <a:srgbClr val="FCEFBA"/>
          </a:solidFill>
        </p:spPr>
        <p:txBody>
          <a:bodyPr wrap="square">
            <a:noAutofit/>
          </a:bodyPr>
          <a:p>
            <a:pPr algn="ctr">
              <a:buFont typeface="Arial" panose="020B0604020202020204" pitchFamily="34" charset="0"/>
            </a:pPr>
            <a:r>
              <a:rPr lang="en-IN" altLang="zh-CN" sz="1400" b="1" dirty="0">
                <a:solidFill>
                  <a:srgbClr val="9ACCA7"/>
                </a:solidFill>
                <a:latin typeface="Arial" panose="020B0604020202020204" pitchFamily="34" charset="0"/>
                <a:ea typeface="Arial" panose="020B0604020202020204" pitchFamily="34" charset="0"/>
              </a:rPr>
              <a:t>Scatter chart</a:t>
            </a:r>
            <a:endParaRPr lang="en-IN" altLang="zh-CN" sz="1400" b="1" dirty="0">
              <a:solidFill>
                <a:srgbClr val="9ACCA7"/>
              </a:solidFill>
              <a:latin typeface="Arial" panose="020B0604020202020204" pitchFamily="34" charset="0"/>
              <a:ea typeface="Arial" panose="020B0604020202020204" pitchFamily="34" charset="0"/>
            </a:endParaRPr>
          </a:p>
          <a:p>
            <a:pPr algn="ctr">
              <a:buFont typeface="Arial" panose="020B0604020202020204" pitchFamily="34" charset="0"/>
            </a:pPr>
            <a:endParaRPr lang="en-IN" altLang="zh-CN" sz="1400" b="1" dirty="0">
              <a:solidFill>
                <a:srgbClr val="9ACCA7"/>
              </a:solidFill>
              <a:latin typeface="Arial" panose="020B0604020202020204" pitchFamily="34" charset="0"/>
              <a:ea typeface="Arial" panose="020B0604020202020204" pitchFamily="34" charset="0"/>
            </a:endParaRPr>
          </a:p>
        </p:txBody>
      </p:sp>
      <p:sp>
        <p:nvSpPr>
          <p:cNvPr id="8" name="矩形 12"/>
          <p:cNvSpPr/>
          <p:nvPr/>
        </p:nvSpPr>
        <p:spPr>
          <a:xfrm>
            <a:off x="7553960" y="133350"/>
            <a:ext cx="2651760" cy="267335"/>
          </a:xfrm>
          <a:prstGeom prst="rect">
            <a:avLst/>
          </a:prstGeom>
          <a:solidFill>
            <a:srgbClr val="FCEFBA"/>
          </a:solidFill>
        </p:spPr>
        <p:txBody>
          <a:bodyPr wrap="square">
            <a:noAutofit/>
          </a:bodyPr>
          <a:p>
            <a:pPr algn="ctr">
              <a:buFont typeface="Arial" panose="020B0604020202020204" pitchFamily="34" charset="0"/>
            </a:pPr>
            <a:r>
              <a:rPr lang="en-IN" altLang="zh-CN" sz="1400" b="1" dirty="0">
                <a:solidFill>
                  <a:srgbClr val="9ACCA7"/>
                </a:solidFill>
                <a:latin typeface="Arial" panose="020B0604020202020204" pitchFamily="34" charset="0"/>
                <a:ea typeface="Arial" panose="020B0604020202020204" pitchFamily="34" charset="0"/>
              </a:rPr>
              <a:t>Line chart</a:t>
            </a:r>
            <a:endParaRPr lang="en-IN" altLang="zh-CN" sz="1400" b="1" dirty="0">
              <a:solidFill>
                <a:srgbClr val="9ACCA7"/>
              </a:solidFill>
              <a:latin typeface="Arial" panose="020B0604020202020204" pitchFamily="34" charset="0"/>
              <a:ea typeface="Arial" panose="020B0604020202020204" pitchFamily="34" charset="0"/>
            </a:endParaRPr>
          </a:p>
        </p:txBody>
      </p:sp>
      <p:sp>
        <p:nvSpPr>
          <p:cNvPr id="9" name="Text Box 8"/>
          <p:cNvSpPr txBox="1"/>
          <p:nvPr/>
        </p:nvSpPr>
        <p:spPr>
          <a:xfrm>
            <a:off x="7175500" y="4615815"/>
            <a:ext cx="4736465" cy="1679575"/>
          </a:xfrm>
          <a:prstGeom prst="rect">
            <a:avLst/>
          </a:prstGeom>
          <a:noFill/>
        </p:spPr>
        <p:txBody>
          <a:bodyPr wrap="square" rtlCol="0">
            <a:noAutofit/>
          </a:bodyPr>
          <a:p>
            <a:r>
              <a:rPr lang="en-US" altLang="en-US" sz="1400">
                <a:latin typeface="Arial" panose="020B0604020202020204" pitchFamily="34" charset="0"/>
                <a:cs typeface="Arial" panose="020B0604020202020204" pitchFamily="34" charset="0"/>
              </a:rPr>
              <a:t>Both sales and gross sales generally follow a similar trend with an increase in sales in the months of June and October and a decrease in the months of March and November.</a:t>
            </a:r>
            <a:endParaRPr lang="en-US" altLang="en-US" sz="1400">
              <a:latin typeface="Arial" panose="020B0604020202020204" pitchFamily="34" charset="0"/>
              <a:cs typeface="Arial" panose="020B0604020202020204" pitchFamily="34" charset="0"/>
            </a:endParaRPr>
          </a:p>
          <a:p>
            <a:r>
              <a:rPr lang="en-US" altLang="en-US" sz="1400">
                <a:latin typeface="Arial" panose="020B0604020202020204" pitchFamily="34" charset="0"/>
                <a:cs typeface="Arial" panose="020B0604020202020204" pitchFamily="34" charset="0"/>
              </a:rPr>
              <a:t>Based on the trend observed, the months of June and October show peak sales. The company can allocate resources and manpower to cater to the high demand during these periods</a:t>
            </a:r>
            <a:endParaRPr lang="en-US" altLang="en-US" sz="1400">
              <a:latin typeface="Arial" panose="020B0604020202020204" pitchFamily="34" charset="0"/>
              <a:cs typeface="Arial" panose="020B0604020202020204" pitchFamily="34" charset="0"/>
            </a:endParaRPr>
          </a:p>
        </p:txBody>
      </p:sp>
      <p:pic>
        <p:nvPicPr>
          <p:cNvPr id="10" name="Picture 9" descr="Screenshot 2024-12-02 124758"/>
          <p:cNvPicPr>
            <a:picLocks noChangeAspect="1"/>
          </p:cNvPicPr>
          <p:nvPr/>
        </p:nvPicPr>
        <p:blipFill>
          <a:blip r:embed="rId2"/>
          <a:stretch>
            <a:fillRect/>
          </a:stretch>
        </p:blipFill>
        <p:spPr>
          <a:xfrm>
            <a:off x="6561455" y="563245"/>
            <a:ext cx="5350510" cy="3412490"/>
          </a:xfrm>
          <a:prstGeom prst="rect">
            <a:avLst/>
          </a:prstGeom>
        </p:spPr>
      </p:pic>
      <p:sp>
        <p:nvSpPr>
          <p:cNvPr id="12" name="文本框 5"/>
          <p:cNvSpPr txBox="1"/>
          <p:nvPr/>
        </p:nvSpPr>
        <p:spPr>
          <a:xfrm>
            <a:off x="6920865" y="4138295"/>
            <a:ext cx="4486910" cy="360680"/>
          </a:xfrm>
          <a:prstGeom prst="rect">
            <a:avLst/>
          </a:prstGeom>
          <a:noFill/>
        </p:spPr>
        <p:txBody>
          <a:bodyPr wrap="square" rtlCol="0">
            <a:spAutoFit/>
          </a:bodyPr>
          <a:p>
            <a:pPr>
              <a:lnSpc>
                <a:spcPct val="125000"/>
              </a:lnSpc>
            </a:pPr>
            <a:r>
              <a:rPr lang="en-US" altLang="en-US" sz="1400" b="1" dirty="0">
                <a:solidFill>
                  <a:srgbClr val="9ACCA7"/>
                </a:solidFill>
                <a:latin typeface="Arial" panose="020B0604020202020204" pitchFamily="34" charset="0"/>
                <a:ea typeface="Arial" panose="020B0604020202020204" pitchFamily="34" charset="0"/>
              </a:rPr>
              <a:t>Revenue Growth Analysis</a:t>
            </a:r>
            <a:endParaRPr lang="en-US" altLang="en-US" sz="1400" b="1" dirty="0">
              <a:solidFill>
                <a:srgbClr val="9ACCA7"/>
              </a:solidFill>
              <a:latin typeface="Arial" panose="020B0604020202020204" pitchFamily="34" charset="0"/>
              <a:ea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5198</Words>
  <Application>WPS Presentation</Application>
  <PresentationFormat>宽屏</PresentationFormat>
  <Paragraphs>163</Paragraphs>
  <Slides>12</Slides>
  <Notes>7</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12</vt:i4>
      </vt:variant>
    </vt:vector>
  </HeadingPairs>
  <TitlesOfParts>
    <vt:vector size="27" baseType="lpstr">
      <vt:lpstr>Arial</vt:lpstr>
      <vt:lpstr>SimSun</vt:lpstr>
      <vt:lpstr>Wingdings</vt:lpstr>
      <vt:lpstr>Malgun Gothic</vt:lpstr>
      <vt:lpstr>Arial</vt:lpstr>
      <vt:lpstr>Calibri</vt:lpstr>
      <vt:lpstr>张海山锐线体2.0</vt:lpstr>
      <vt:lpstr>Microsoft YaHei</vt:lpstr>
      <vt:lpstr>Arial Unicode MS</vt:lpstr>
      <vt:lpstr>华文细黑</vt:lpstr>
      <vt:lpstr>等线</vt:lpstr>
      <vt:lpstr>Wingdings</vt:lpstr>
      <vt:lpstr>Cascadia Mono SemiBold</vt:lpstr>
      <vt:lpstr>等线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Sathvika Pabba</cp:lastModifiedBy>
  <cp:revision>9</cp:revision>
  <dcterms:created xsi:type="dcterms:W3CDTF">2019-09-05T08:28:00Z</dcterms:created>
  <dcterms:modified xsi:type="dcterms:W3CDTF">2024-12-02T08:15:53Z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1033-12.2.0.18911</vt:lpwstr>
  </property>
  <property fmtid="{D5CDD505-2E9C-101B-9397-08002B2CF9AE}" pid="3" name="ICV">
    <vt:lpwstr>EF3E31687D624A2EA6B3D0B1EE7797C6_13</vt:lpwstr>
  </property>
</Properties>
</file>